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59" r:id="rId5"/>
    <p:sldId id="262" r:id="rId6"/>
    <p:sldId id="269" r:id="rId7"/>
    <p:sldId id="263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C1004"/>
    <a:srgbClr val="00206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20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A7C2-E8DC-467C-9833-F833067453C2}" type="datetimeFigureOut">
              <a:rPr lang="en-US" smtClean="0"/>
              <a:pPr/>
              <a:t>10-Oct-17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8E8C-7000-4BD7-A278-0C13557904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6871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50BE-36FB-48B8-BC3B-BF82FA8A4B16}" type="datetime1">
              <a:rPr lang="en-US" smtClean="0"/>
              <a:pPr/>
              <a:t>10-Oct-17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D951-FD7A-4EA6-9971-BA4650F5F282}" type="datetime1">
              <a:rPr lang="en-US" smtClean="0"/>
              <a:pPr/>
              <a:t>10-Oct-17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DA1A-1160-4810-A009-9384DF143964}" type="datetime1">
              <a:rPr lang="en-US" smtClean="0"/>
              <a:pPr/>
              <a:t>10-Oct-17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8CA7-DF52-4574-B28B-BF67C425F74E}" type="datetime1">
              <a:rPr lang="en-US" smtClean="0"/>
              <a:pPr/>
              <a:t>10-Oct-17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88C-ACCE-4EF5-AD2C-86A2C6495869}" type="datetime1">
              <a:rPr lang="en-US" smtClean="0"/>
              <a:pPr/>
              <a:t>10-Oct-17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A2DB-E9A4-4F11-9A97-3D805873123B}" type="datetime1">
              <a:rPr lang="en-US" smtClean="0"/>
              <a:pPr/>
              <a:t>10-Oct-17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039D-4B07-4C92-99B2-D30586816A68}" type="datetime1">
              <a:rPr lang="en-US" smtClean="0"/>
              <a:pPr/>
              <a:t>10-Oct-17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C0F6-D106-4D90-B6A1-515B7FD8F0C8}" type="datetime1">
              <a:rPr lang="en-US" smtClean="0"/>
              <a:pPr/>
              <a:t>10-Oct-17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9723-2437-47C8-833A-EDB2EBB6A5A1}" type="datetime1">
              <a:rPr lang="en-US" smtClean="0"/>
              <a:pPr/>
              <a:t>10-Oct-17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9E6-3B8B-4571-9128-858A99C98B86}" type="datetime1">
              <a:rPr lang="en-US" smtClean="0"/>
              <a:pPr/>
              <a:t>10-Oct-17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41EB-C6BD-49FF-BC05-BF0312C62789}" type="datetime1">
              <a:rPr lang="en-US" smtClean="0"/>
              <a:pPr/>
              <a:t>10-Oct-17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575-74B0-4F22-8519-3F96FB7A2B3A}" type="datetime1">
              <a:rPr lang="en-US" smtClean="0"/>
              <a:pPr/>
              <a:t>10-Oct-17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&#1040;&#1053;&#1050;&#1045;&#1058;&#1040;/ANALIZA%20ANKET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506" y="60960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524000"/>
            <a:ext cx="7543800" cy="1143000"/>
          </a:xfrm>
        </p:spPr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Monitoring </a:t>
            </a:r>
            <a:r>
              <a:rPr lang="sr-Latn-R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V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isit to NatRisk </a:t>
            </a:r>
            <a:endParaRPr lang="en-GB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Project</a:t>
            </a:r>
            <a:endParaRPr lang="en-GB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667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Radoslav Ivani</a:t>
            </a:r>
            <a:r>
              <a:rPr lang="en-US" sz="1800" dirty="0">
                <a:solidFill>
                  <a:srgbClr val="002060"/>
                </a:solidFill>
                <a:latin typeface="Book Antiqua" panose="02040602050305030304" pitchFamily="18" charset="0"/>
              </a:rPr>
              <a:t>s</a:t>
            </a:r>
            <a:endParaRPr lang="sr-Latn-BA" sz="1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of Banja Luka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953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>
                <a:solidFill>
                  <a:srgbClr val="002060"/>
                </a:solidFill>
                <a:latin typeface="Book Antiqua" panose="02040602050305030304" pitchFamily="18" charset="0"/>
              </a:rPr>
              <a:t>NEO </a:t>
            </a:r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BiH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sr-Latn-BA" sz="1800" dirty="0">
                <a:solidFill>
                  <a:srgbClr val="002060"/>
                </a:solidFill>
                <a:latin typeface="Book Antiqua" panose="02040602050305030304" pitchFamily="18" charset="0"/>
              </a:rPr>
              <a:t>Monitoring Visit / </a:t>
            </a:r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Sarajevo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, </a:t>
            </a:r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BiH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, </a:t>
            </a:r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15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September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2017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971800" y="3505200"/>
            <a:ext cx="2706688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dirty="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dirty="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1" y="3561394"/>
            <a:ext cx="1447800" cy="1315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eu_flag_co_funded_pos_[rgb]_right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39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bs-Latn-BA" b="1" dirty="0" smtClean="0">
                <a:solidFill>
                  <a:srgbClr val="AC10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The UNIBL‘s Project Team</a:t>
            </a:r>
            <a:endParaRPr lang="bs-Latn-BA" b="1" dirty="0">
              <a:solidFill>
                <a:srgbClr val="AC10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The Project is realized at the University of Banja Luka –Faculty of Security </a:t>
            </a:r>
            <a:r>
              <a:rPr lang="en-US" sz="2400" dirty="0">
                <a:solidFill>
                  <a:srgbClr val="002060"/>
                </a:solidFill>
                <a:latin typeface="Book Antiqua" panose="02040602050305030304" pitchFamily="18" charset="0"/>
              </a:rPr>
              <a:t>S</a:t>
            </a: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cience (FBN).</a:t>
            </a:r>
          </a:p>
          <a:p>
            <a:pPr marL="0" indent="0" algn="just">
              <a:buNone/>
            </a:pPr>
            <a:endParaRPr lang="bs-Latn-BA" sz="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bs-Latn-BA" sz="2400" dirty="0">
                <a:solidFill>
                  <a:srgbClr val="002060"/>
                </a:solidFill>
                <a:latin typeface="Book Antiqua" panose="02040602050305030304" pitchFamily="18" charset="0"/>
              </a:rPr>
              <a:t>The</a:t>
            </a:r>
            <a:r>
              <a:rPr lang="en-US" sz="240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bs-Latn-BA" sz="2400" dirty="0">
                <a:solidFill>
                  <a:srgbClr val="002060"/>
                </a:solidFill>
                <a:latin typeface="Book Antiqua" panose="02040602050305030304" pitchFamily="18" charset="0"/>
              </a:rPr>
              <a:t>project team </a:t>
            </a:r>
            <a:r>
              <a:rPr lang="en-US" sz="2400" dirty="0">
                <a:solidFill>
                  <a:srgbClr val="002060"/>
                </a:solidFill>
                <a:latin typeface="Book Antiqua" panose="02040602050305030304" pitchFamily="18" charset="0"/>
              </a:rPr>
              <a:t>counts: Predrag </a:t>
            </a: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Ceranic – dean, PhD; </a:t>
            </a:r>
            <a:r>
              <a:rPr lang="en-US" sz="2400" dirty="0">
                <a:solidFill>
                  <a:srgbClr val="002060"/>
                </a:solidFill>
                <a:latin typeface="Book Antiqua" panose="02040602050305030304" pitchFamily="18" charset="0"/>
              </a:rPr>
              <a:t>Darko </a:t>
            </a: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Paspalj - vice dean, PhD</a:t>
            </a:r>
            <a:r>
              <a:rPr lang="en-US" sz="2400" dirty="0">
                <a:solidFill>
                  <a:srgbClr val="002060"/>
                </a:solidFill>
                <a:latin typeface="Book Antiqua" panose="02040602050305030304" pitchFamily="18" charset="0"/>
              </a:rPr>
              <a:t>;</a:t>
            </a: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Book Antiqua" panose="02040602050305030304" pitchFamily="18" charset="0"/>
              </a:rPr>
              <a:t>Mile Sikman </a:t>
            </a: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– chief of Police </a:t>
            </a:r>
            <a:r>
              <a:rPr lang="en-US" sz="2400" dirty="0">
                <a:solidFill>
                  <a:srgbClr val="002060"/>
                </a:solidFill>
                <a:latin typeface="Book Antiqua" panose="02040602050305030304" pitchFamily="18" charset="0"/>
              </a:rPr>
              <a:t>A</a:t>
            </a: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cademy, PhD</a:t>
            </a:r>
            <a:r>
              <a:rPr lang="en-US" sz="2400" dirty="0">
                <a:solidFill>
                  <a:srgbClr val="002060"/>
                </a:solidFill>
                <a:latin typeface="Book Antiqua" panose="02040602050305030304" pitchFamily="18" charset="0"/>
              </a:rPr>
              <a:t>;</a:t>
            </a: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Book Antiqua" panose="02040602050305030304" pitchFamily="18" charset="0"/>
              </a:rPr>
              <a:t>Dusko </a:t>
            </a: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Vejnovic, PhD; </a:t>
            </a:r>
            <a:r>
              <a:rPr lang="en-US" sz="2400" dirty="0">
                <a:solidFill>
                  <a:srgbClr val="002060"/>
                </a:solidFill>
                <a:latin typeface="Book Antiqua" panose="02040602050305030304" pitchFamily="18" charset="0"/>
              </a:rPr>
              <a:t>Radoslav Ivanis, administrative </a:t>
            </a: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staff; </a:t>
            </a:r>
            <a:r>
              <a:rPr lang="en-US" sz="2400" dirty="0">
                <a:solidFill>
                  <a:srgbClr val="002060"/>
                </a:solidFill>
                <a:latin typeface="Book Antiqua" panose="02040602050305030304" pitchFamily="18" charset="0"/>
              </a:rPr>
              <a:t>Jelena Rozic administrative </a:t>
            </a: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staff (</a:t>
            </a:r>
            <a:r>
              <a:rPr lang="en-US" sz="2400" dirty="0">
                <a:solidFill>
                  <a:srgbClr val="002060"/>
                </a:solidFill>
                <a:latin typeface="Book Antiqua" panose="02040602050305030304" pitchFamily="18" charset="0"/>
              </a:rPr>
              <a:t>will be included at SMB</a:t>
            </a: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).</a:t>
            </a:r>
          </a:p>
          <a:p>
            <a:pPr marL="0" indent="0" algn="just">
              <a:buNone/>
            </a:pPr>
            <a:endParaRPr lang="en-US" sz="800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bs-Latn-BA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The project team communicates and coordinates activities at meetings and through e-mails</a:t>
            </a:r>
            <a:r>
              <a:rPr lang="en-US" sz="240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and through written correspondence.</a:t>
            </a:r>
          </a:p>
          <a:p>
            <a:pPr marL="0" indent="0" algn="just">
              <a:buNone/>
            </a:pP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Example: </a:t>
            </a:r>
            <a:r>
              <a:rPr lang="en-US" sz="2400" u="sng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Team meeting </a:t>
            </a: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(</a:t>
            </a:r>
            <a:r>
              <a:rPr lang="en-US" sz="1600" dirty="0" smtClean="0"/>
              <a:t>Attachment 1</a:t>
            </a:r>
            <a:r>
              <a:rPr lang="en-US" sz="2400" dirty="0" smtClean="0"/>
              <a:t>)</a:t>
            </a: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 </a:t>
            </a:r>
            <a:r>
              <a:rPr lang="en-US" sz="2400" u="sng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Correspondence to </a:t>
            </a:r>
            <a:r>
              <a:rPr lang="en-US" sz="2400" u="sng" dirty="0">
                <a:solidFill>
                  <a:srgbClr val="0070C0"/>
                </a:solidFill>
                <a:latin typeface="Book Antiqua" panose="02040602050305030304" pitchFamily="18" charset="0"/>
              </a:rPr>
              <a:t>Rectory </a:t>
            </a:r>
            <a:r>
              <a:rPr lang="en-US" sz="1600" dirty="0">
                <a:latin typeface="Book Antiqua" panose="02040602050305030304" pitchFamily="18" charset="0"/>
              </a:rPr>
              <a:t>(Attachment </a:t>
            </a:r>
            <a:r>
              <a:rPr lang="en-US" sz="1600" dirty="0" smtClean="0">
                <a:latin typeface="Book Antiqua" panose="02040602050305030304" pitchFamily="18" charset="0"/>
              </a:rPr>
              <a:t>2</a:t>
            </a:r>
            <a:r>
              <a:rPr lang="en-US" sz="1600" u="sng" dirty="0" smtClean="0">
                <a:latin typeface="Book Antiqua" panose="02040602050305030304" pitchFamily="18" charset="0"/>
              </a:rPr>
              <a:t>)</a:t>
            </a:r>
            <a:r>
              <a:rPr lang="en-US" sz="1600" dirty="0" smtClean="0">
                <a:latin typeface="Book Antiqua" panose="02040602050305030304" pitchFamily="18" charset="0"/>
              </a:rPr>
              <a:t>. </a:t>
            </a:r>
            <a:endParaRPr lang="bs-Latn-BA" sz="1600" dirty="0" smtClean="0">
              <a:latin typeface="Book Antiqua" panose="02040602050305030304" pitchFamily="18" charset="0"/>
            </a:endParaRPr>
          </a:p>
          <a:p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1" name="Picture 10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bs-Latn-B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What 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UNIBL </a:t>
            </a:r>
            <a:r>
              <a:rPr lang="bs-Latn-B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have done so far</a:t>
            </a:r>
            <a:r>
              <a:rPr lang="en-GB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:</a:t>
            </a:r>
            <a:endParaRPr lang="bs-Latn-BA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678363"/>
          </a:xfrm>
        </p:spPr>
        <p:txBody>
          <a:bodyPr>
            <a:normAutofit fontScale="40000" lnSpcReduction="20000"/>
          </a:bodyPr>
          <a:lstStyle/>
          <a:p>
            <a:pPr algn="just">
              <a:buFont typeface="Wingdings" pitchFamily="2" charset="2"/>
              <a:buChar char="Ø"/>
            </a:pPr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bs-Latn-BA" sz="1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bs-Latn-BA" sz="5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WP 1 (</a:t>
            </a:r>
            <a:r>
              <a:rPr lang="en-GB" sz="5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Analysis </a:t>
            </a:r>
            <a:r>
              <a:rPr lang="en-GB" sz="5000" dirty="0">
                <a:solidFill>
                  <a:srgbClr val="002060"/>
                </a:solidFill>
                <a:latin typeface="Book Antiqua" panose="02040602050305030304" pitchFamily="18" charset="0"/>
              </a:rPr>
              <a:t>of natural disasters needed to be managed in Western Balkan </a:t>
            </a:r>
            <a:r>
              <a:rPr lang="en-GB" sz="5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region</a:t>
            </a:r>
            <a:r>
              <a:rPr lang="sr-Latn-RS" sz="5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)</a:t>
            </a:r>
            <a:r>
              <a:rPr lang="bs-Latn-BA" sz="5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,</a:t>
            </a:r>
            <a:r>
              <a:rPr lang="en-US" sz="5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bs-Latn-BA" sz="5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–</a:t>
            </a:r>
            <a:r>
              <a:rPr lang="en-US" sz="5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GB" sz="5000" u="sng" noProof="1" smtClean="0">
                <a:solidFill>
                  <a:srgbClr val="0070C0"/>
                </a:solidFill>
                <a:latin typeface="Book Antiqua" panose="02040602050305030304" pitchFamily="18" charset="0"/>
              </a:rPr>
              <a:t>The Report on natural disasters in Republic Srpska</a:t>
            </a:r>
            <a:r>
              <a:rPr lang="en-GB" sz="5000" noProof="1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GB" sz="5000" noProof="1">
                <a:latin typeface="Book Antiqua" panose="02040602050305030304" pitchFamily="18" charset="0"/>
              </a:rPr>
              <a:t>(</a:t>
            </a:r>
            <a:r>
              <a:rPr lang="en-GB" sz="3500" noProof="1">
                <a:latin typeface="Book Antiqua" panose="02040602050305030304" pitchFamily="18" charset="0"/>
              </a:rPr>
              <a:t>Attachment </a:t>
            </a:r>
            <a:r>
              <a:rPr lang="en-GB" sz="3500" noProof="1" smtClean="0">
                <a:latin typeface="Book Antiqua" panose="02040602050305030304" pitchFamily="18" charset="0"/>
              </a:rPr>
              <a:t>3</a:t>
            </a:r>
            <a:r>
              <a:rPr lang="en-GB" sz="5000" noProof="1" smtClean="0">
                <a:latin typeface="Book Antiqua" panose="02040602050305030304" pitchFamily="18" charset="0"/>
              </a:rPr>
              <a:t>). </a:t>
            </a:r>
            <a:r>
              <a:rPr lang="en-GB" sz="5000" noProof="1" smtClean="0">
                <a:solidFill>
                  <a:srgbClr val="002060"/>
                </a:solidFill>
                <a:latin typeface="Book Antiqua" panose="02040602050305030304" pitchFamily="18" charset="0"/>
              </a:rPr>
              <a:t>Outcome</a:t>
            </a:r>
            <a:r>
              <a:rPr lang="en-GB" sz="5000" noProof="1">
                <a:solidFill>
                  <a:srgbClr val="002060"/>
                </a:solidFill>
                <a:latin typeface="Book Antiqua" panose="02040602050305030304" pitchFamily="18" charset="0"/>
              </a:rPr>
              <a:t>: </a:t>
            </a:r>
            <a:r>
              <a:rPr lang="bs-Latn-BA" sz="5000" dirty="0">
                <a:solidFill>
                  <a:srgbClr val="002060"/>
                </a:solidFill>
                <a:latin typeface="Book Antiqua" panose="02040602050305030304" pitchFamily="18" charset="0"/>
              </a:rPr>
              <a:t>A </a:t>
            </a:r>
            <a:r>
              <a:rPr lang="bs-Latn-BA" sz="5000" u="sng" dirty="0">
                <a:solidFill>
                  <a:srgbClr val="0070C0"/>
                </a:solidFill>
                <a:latin typeface="Book Antiqua" panose="02040602050305030304" pitchFamily="18" charset="0"/>
              </a:rPr>
              <a:t>1.1 </a:t>
            </a:r>
            <a:r>
              <a:rPr lang="en-GB" sz="5000" u="sng" noProof="1" smtClean="0">
                <a:solidFill>
                  <a:srgbClr val="0070C0"/>
                </a:solidFill>
                <a:latin typeface="Book Antiqua" panose="02040602050305030304" pitchFamily="18" charset="0"/>
              </a:rPr>
              <a:t>Report </a:t>
            </a:r>
            <a:r>
              <a:rPr lang="en-GB" sz="5000" u="sng" noProof="1">
                <a:solidFill>
                  <a:srgbClr val="0070C0"/>
                </a:solidFill>
                <a:latin typeface="Book Antiqua" panose="02040602050305030304" pitchFamily="18" charset="0"/>
              </a:rPr>
              <a:t>on natural disasters in </a:t>
            </a:r>
            <a:r>
              <a:rPr lang="en-GB" sz="5000" u="sng" noProof="1" smtClean="0">
                <a:solidFill>
                  <a:srgbClr val="0070C0"/>
                </a:solidFill>
                <a:latin typeface="Book Antiqua" panose="02040602050305030304" pitchFamily="18" charset="0"/>
              </a:rPr>
              <a:t>WB</a:t>
            </a:r>
            <a:r>
              <a:rPr lang="en-GB" sz="5000" u="sng" noProof="1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GB" sz="3500" noProof="1">
                <a:latin typeface="Book Antiqua" panose="02040602050305030304" pitchFamily="18" charset="0"/>
              </a:rPr>
              <a:t>(Attachment </a:t>
            </a:r>
            <a:r>
              <a:rPr lang="en-GB" sz="3500" noProof="1" smtClean="0">
                <a:latin typeface="Book Antiqua" panose="02040602050305030304" pitchFamily="18" charset="0"/>
              </a:rPr>
              <a:t> 4</a:t>
            </a:r>
            <a:r>
              <a:rPr lang="en-GB" sz="5000" noProof="1" smtClean="0">
                <a:latin typeface="Book Antiqua" panose="02040602050305030304" pitchFamily="18" charset="0"/>
              </a:rPr>
              <a:t>)</a:t>
            </a:r>
            <a:r>
              <a:rPr lang="en-GB" sz="4400" noProof="1" smtClean="0">
                <a:solidFill>
                  <a:srgbClr val="002060"/>
                </a:solidFill>
                <a:latin typeface="Book Antiqua" panose="02040602050305030304" pitchFamily="18" charset="0"/>
              </a:rPr>
              <a:t>.</a:t>
            </a:r>
          </a:p>
          <a:p>
            <a:pPr marL="0" indent="0" algn="just">
              <a:buNone/>
            </a:pPr>
            <a:endParaRPr lang="en-GB" sz="3000" noProof="1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GB" sz="2300" noProof="1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5000" noProof="1">
                <a:solidFill>
                  <a:srgbClr val="002060"/>
                </a:solidFill>
                <a:latin typeface="Book Antiqua" panose="02040602050305030304" pitchFamily="18" charset="0"/>
              </a:rPr>
              <a:t>WP 6 (Dissemination) </a:t>
            </a:r>
            <a:r>
              <a:rPr lang="en-GB" sz="5000" noProof="1" smtClean="0">
                <a:solidFill>
                  <a:srgbClr val="002060"/>
                </a:solidFill>
                <a:latin typeface="Book Antiqua" panose="02040602050305030304" pitchFamily="18" charset="0"/>
              </a:rPr>
              <a:t>- for </a:t>
            </a:r>
            <a:r>
              <a:rPr lang="en-GB" sz="5000" noProof="1">
                <a:solidFill>
                  <a:srgbClr val="002060"/>
                </a:solidFill>
                <a:latin typeface="Book Antiqua" panose="02040602050305030304" pitchFamily="18" charset="0"/>
              </a:rPr>
              <a:t>better visibility of the project, a banner was placed on the </a:t>
            </a:r>
            <a:r>
              <a:rPr lang="sr-Latn-CS" sz="5000" noProof="1" smtClean="0">
                <a:solidFill>
                  <a:srgbClr val="002060"/>
                </a:solidFill>
                <a:latin typeface="Book Antiqua" panose="02040602050305030304" pitchFamily="18" charset="0"/>
              </a:rPr>
              <a:t>FBN</a:t>
            </a:r>
            <a:r>
              <a:rPr lang="en-GB" sz="5000" noProof="1" smtClean="0">
                <a:solidFill>
                  <a:srgbClr val="002060"/>
                </a:solidFill>
                <a:latin typeface="Book Antiqua" panose="02040602050305030304" pitchFamily="18" charset="0"/>
              </a:rPr>
              <a:t>’s official </a:t>
            </a:r>
            <a:r>
              <a:rPr lang="en-GB" sz="5000" noProof="1">
                <a:solidFill>
                  <a:srgbClr val="002060"/>
                </a:solidFill>
                <a:latin typeface="Book Antiqua" panose="02040602050305030304" pitchFamily="18" charset="0"/>
              </a:rPr>
              <a:t>website, linking to the official </a:t>
            </a:r>
            <a:r>
              <a:rPr lang="en-GB" sz="5000" noProof="1" smtClean="0">
                <a:solidFill>
                  <a:srgbClr val="002060"/>
                </a:solidFill>
                <a:latin typeface="Book Antiqua" panose="02040602050305030304" pitchFamily="18" charset="0"/>
              </a:rPr>
              <a:t>NatRisk website. Link: </a:t>
            </a:r>
            <a:r>
              <a:rPr lang="en-GB" sz="5000" noProof="1" smtClean="0">
                <a:solidFill>
                  <a:srgbClr val="0070C0"/>
                </a:solidFill>
                <a:latin typeface="Book Antiqua" panose="02040602050305030304" pitchFamily="18" charset="0"/>
              </a:rPr>
              <a:t>http</a:t>
            </a:r>
            <a:r>
              <a:rPr lang="en-GB" sz="5000" noProof="1">
                <a:solidFill>
                  <a:srgbClr val="0070C0"/>
                </a:solidFill>
                <a:latin typeface="Book Antiqua" panose="02040602050305030304" pitchFamily="18" charset="0"/>
              </a:rPr>
              <a:t>://fbn.unibl.org/natrisk-medjunarodni-projekat%E2%80%8B/</a:t>
            </a:r>
            <a:endParaRPr lang="en-GB" sz="5000" noProof="1" smtClean="0">
              <a:solidFill>
                <a:srgbClr val="0070C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sr-Latn-CS" sz="4500" noProof="1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4400" noProof="1" smtClean="0">
                <a:solidFill>
                  <a:srgbClr val="002060"/>
                </a:solidFill>
                <a:latin typeface="Book Antiqua" panose="02040602050305030304" pitchFamily="18" charset="0"/>
              </a:rPr>
              <a:t>WP 6 </a:t>
            </a:r>
            <a:r>
              <a:rPr lang="en-GB" sz="4400" noProof="1">
                <a:solidFill>
                  <a:srgbClr val="002060"/>
                </a:solidFill>
                <a:latin typeface="Book Antiqua" panose="02040602050305030304" pitchFamily="18" charset="0"/>
              </a:rPr>
              <a:t>(Dissemination)</a:t>
            </a:r>
            <a:r>
              <a:rPr lang="en-GB" sz="4400" noProof="1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sr-Latn-CS" sz="4400" noProof="1" smtClean="0">
                <a:solidFill>
                  <a:srgbClr val="002060"/>
                </a:solidFill>
                <a:latin typeface="Book Antiqua" panose="02040602050305030304" pitchFamily="18" charset="0"/>
              </a:rPr>
              <a:t>Information on conference (15.09.2017)</a:t>
            </a:r>
            <a:r>
              <a:rPr lang="en-US" sz="4400" noProof="1" smtClean="0">
                <a:solidFill>
                  <a:srgbClr val="002060"/>
                </a:solidFill>
                <a:latin typeface="Book Antiqua" panose="02040602050305030304" pitchFamily="18" charset="0"/>
              </a:rPr>
              <a:t> is </a:t>
            </a:r>
            <a:r>
              <a:rPr lang="sr-Latn-CS" sz="4400" noProof="1" smtClean="0">
                <a:solidFill>
                  <a:srgbClr val="002060"/>
                </a:solidFill>
                <a:latin typeface="Book Antiqua" panose="02040602050305030304" pitchFamily="18" charset="0"/>
              </a:rPr>
              <a:t>placed on </a:t>
            </a:r>
            <a:r>
              <a:rPr lang="sr-Latn-CS" sz="4400" noProof="1">
                <a:solidFill>
                  <a:srgbClr val="002060"/>
                </a:solidFill>
                <a:latin typeface="Book Antiqua" panose="02040602050305030304" pitchFamily="18" charset="0"/>
              </a:rPr>
              <a:t>FBN</a:t>
            </a:r>
            <a:r>
              <a:rPr lang="en-GB" sz="4400" noProof="1">
                <a:solidFill>
                  <a:srgbClr val="002060"/>
                </a:solidFill>
                <a:latin typeface="Book Antiqua" panose="02040602050305030304" pitchFamily="18" charset="0"/>
              </a:rPr>
              <a:t>’s official </a:t>
            </a:r>
            <a:r>
              <a:rPr lang="en-GB" sz="4400" noProof="1" smtClean="0">
                <a:solidFill>
                  <a:srgbClr val="002060"/>
                </a:solidFill>
                <a:latin typeface="Book Antiqua" panose="02040602050305030304" pitchFamily="18" charset="0"/>
              </a:rPr>
              <a:t>website</a:t>
            </a:r>
            <a:r>
              <a:rPr lang="sr-Latn-CS" sz="4400" noProof="1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US" sz="4400" noProof="1" smtClean="0">
                <a:solidFill>
                  <a:srgbClr val="002060"/>
                </a:solidFill>
                <a:latin typeface="Book Antiqua" panose="02040602050305030304" pitchFamily="18" charset="0"/>
              </a:rPr>
              <a:t>(Link 1) and the website of Police Academy (Link 2). </a:t>
            </a:r>
          </a:p>
          <a:p>
            <a:pPr marL="0" indent="0" algn="just">
              <a:buNone/>
            </a:pPr>
            <a:r>
              <a:rPr lang="en-US" sz="4400" noProof="1" smtClean="0">
                <a:solidFill>
                  <a:srgbClr val="002060"/>
                </a:solidFill>
                <a:latin typeface="Book Antiqua" panose="02040602050305030304" pitchFamily="18" charset="0"/>
              </a:rPr>
              <a:t>Link 1: </a:t>
            </a:r>
            <a:r>
              <a:rPr lang="en-US" sz="4400" noProof="1">
                <a:solidFill>
                  <a:srgbClr val="0070C0"/>
                </a:solidFill>
                <a:latin typeface="Book Antiqua" panose="02040602050305030304" pitchFamily="18" charset="0"/>
              </a:rPr>
              <a:t>http://fbn.unibl.org/2017/09/17/predstavljen-projekat-upravljanje-rizikom-od-prirodnih-katastrofa</a:t>
            </a:r>
            <a:r>
              <a:rPr lang="en-US" sz="4400" noProof="1" smtClean="0">
                <a:solidFill>
                  <a:srgbClr val="0070C0"/>
                </a:solidFill>
                <a:latin typeface="Book Antiqua" panose="02040602050305030304" pitchFamily="18" charset="0"/>
              </a:rPr>
              <a:t>/</a:t>
            </a:r>
          </a:p>
          <a:p>
            <a:pPr marL="0" indent="0" algn="just">
              <a:buNone/>
            </a:pPr>
            <a:r>
              <a:rPr lang="en-US" sz="4400" noProof="1" smtClean="0">
                <a:solidFill>
                  <a:srgbClr val="002060"/>
                </a:solidFill>
                <a:latin typeface="Book Antiqua" panose="02040602050305030304" pitchFamily="18" charset="0"/>
              </a:rPr>
              <a:t>Link </a:t>
            </a:r>
            <a:r>
              <a:rPr lang="en-US" sz="4400" noProof="1">
                <a:solidFill>
                  <a:srgbClr val="002060"/>
                </a:solidFill>
                <a:latin typeface="Book Antiqua" panose="02040602050305030304" pitchFamily="18" charset="0"/>
              </a:rPr>
              <a:t>2: </a:t>
            </a:r>
            <a:r>
              <a:rPr lang="en-US" sz="4400" noProof="1">
                <a:solidFill>
                  <a:srgbClr val="0070C0"/>
                </a:solidFill>
                <a:latin typeface="Book Antiqua" panose="02040602050305030304" pitchFamily="18" charset="0"/>
              </a:rPr>
              <a:t>http://</a:t>
            </a:r>
            <a:r>
              <a:rPr lang="en-US" sz="4400" noProof="1" smtClean="0">
                <a:solidFill>
                  <a:srgbClr val="0070C0"/>
                </a:solidFill>
                <a:latin typeface="Book Antiqua" panose="02040602050305030304" pitchFamily="18" charset="0"/>
              </a:rPr>
              <a:t>education.muprs.org/u-upravi-odrzan-okrugli-sto-   upravljanje-rizikom-od-prirodnih-katastrofa/</a:t>
            </a:r>
          </a:p>
          <a:p>
            <a:pPr marL="0" indent="0" algn="just">
              <a:buNone/>
            </a:pPr>
            <a:endParaRPr lang="sr-Latn-CS" sz="4400" noProof="1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sr-Latn-CS" sz="3600" noProof="1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GB" sz="3600" noProof="1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GB" noProof="1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1" name="Picture 10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882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bs-Latn-B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What 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UNIBL </a:t>
            </a:r>
            <a:r>
              <a:rPr lang="bs-Latn-B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have done so far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:</a:t>
            </a:r>
            <a:endParaRPr lang="bs-Latn-BA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66338" cy="5105400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Wingdings" pitchFamily="2" charset="2"/>
              <a:buChar char="Ø"/>
            </a:pPr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8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WP </a:t>
            </a:r>
            <a:r>
              <a:rPr lang="en-GB" sz="8000" dirty="0">
                <a:solidFill>
                  <a:srgbClr val="002060"/>
                </a:solidFill>
                <a:latin typeface="Book Antiqua" panose="02040602050305030304" pitchFamily="18" charset="0"/>
              </a:rPr>
              <a:t>3 (Development of trainings for citizens and public sector</a:t>
            </a:r>
            <a:r>
              <a:rPr lang="en-GB" sz="8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). </a:t>
            </a:r>
            <a:r>
              <a:rPr lang="en-GB" sz="8000" noProof="1">
                <a:solidFill>
                  <a:srgbClr val="002060"/>
                </a:solidFill>
                <a:latin typeface="Book Antiqua" panose="02040602050305030304" pitchFamily="18" charset="0"/>
              </a:rPr>
              <a:t>Outcome </a:t>
            </a:r>
            <a:r>
              <a:rPr lang="en-GB" sz="8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 </a:t>
            </a:r>
            <a:r>
              <a:rPr lang="en-GB" sz="8000" dirty="0">
                <a:solidFill>
                  <a:srgbClr val="002060"/>
                </a:solidFill>
                <a:latin typeface="Book Antiqua" panose="02040602050305030304" pitchFamily="18" charset="0"/>
              </a:rPr>
              <a:t>3.1 (Survey of citizens’ and public sector awareness</a:t>
            </a:r>
            <a:r>
              <a:rPr lang="en-GB" sz="8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) – </a:t>
            </a:r>
            <a:r>
              <a:rPr lang="en-US" sz="8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Team</a:t>
            </a:r>
            <a:r>
              <a:rPr lang="en-US" sz="8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GB" sz="8000" dirty="0">
                <a:solidFill>
                  <a:srgbClr val="002060"/>
                </a:solidFill>
                <a:latin typeface="Book Antiqua" panose="02040602050305030304" pitchFamily="18" charset="0"/>
              </a:rPr>
              <a:t>distributed the questionnaire</a:t>
            </a:r>
            <a:r>
              <a:rPr lang="sr-Latn-RS" sz="8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</a:t>
            </a:r>
            <a:r>
              <a:rPr lang="en-GB" sz="8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, </a:t>
            </a:r>
            <a:r>
              <a:rPr lang="en-GB" sz="8000" dirty="0">
                <a:solidFill>
                  <a:srgbClr val="002060"/>
                </a:solidFill>
                <a:latin typeface="Book Antiqua" panose="02040602050305030304" pitchFamily="18" charset="0"/>
              </a:rPr>
              <a:t>collected the filled out</a:t>
            </a:r>
            <a:r>
              <a:rPr lang="sr-Latn-RS" sz="800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GB" sz="8000" dirty="0">
                <a:solidFill>
                  <a:srgbClr val="002060"/>
                </a:solidFill>
                <a:latin typeface="Book Antiqua" panose="02040602050305030304" pitchFamily="18" charset="0"/>
              </a:rPr>
              <a:t>questionnaires and delivered them to UNI. </a:t>
            </a:r>
            <a:endParaRPr lang="en-GB" sz="80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8000" dirty="0">
                <a:solidFill>
                  <a:srgbClr val="002060"/>
                </a:solidFill>
                <a:latin typeface="Book Antiqua" panose="02040602050305030304" pitchFamily="18" charset="0"/>
              </a:rPr>
              <a:t>WP 3 (Development of trainings for citizens and public sector). </a:t>
            </a:r>
            <a:r>
              <a:rPr lang="en-US" sz="8000" u="sng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Team </a:t>
            </a:r>
            <a:r>
              <a:rPr lang="sr-Latn-CS" sz="8000" u="sng" dirty="0">
                <a:solidFill>
                  <a:srgbClr val="0070C0"/>
                </a:solidFill>
                <a:latin typeface="Book Antiqua" panose="02040602050305030304" pitchFamily="18" charset="0"/>
              </a:rPr>
              <a:t>made a statistical analysis of collected data</a:t>
            </a:r>
            <a:r>
              <a:rPr lang="sr-Latn-CS" sz="8000" dirty="0">
                <a:solidFill>
                  <a:srgbClr val="7030A0"/>
                </a:solidFill>
                <a:latin typeface="Book Antiqua" panose="02040602050305030304" pitchFamily="18" charset="0"/>
                <a:hlinkClick r:id="rId2" action="ppaction://hlinkfile"/>
              </a:rPr>
              <a:t> </a:t>
            </a:r>
            <a:r>
              <a:rPr lang="en-US" sz="5600" dirty="0" smtClean="0">
                <a:latin typeface="Book Antiqua" panose="02040602050305030304" pitchFamily="18" charset="0"/>
              </a:rPr>
              <a:t>(Attachment 5)  </a:t>
            </a:r>
            <a:r>
              <a:rPr lang="sr-Latn-CS" sz="8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and  presented </a:t>
            </a:r>
            <a:r>
              <a:rPr lang="en-US" sz="8000" dirty="0">
                <a:solidFill>
                  <a:srgbClr val="002060"/>
                </a:solidFill>
                <a:latin typeface="Book Antiqua" panose="02040602050305030304" pitchFamily="18" charset="0"/>
              </a:rPr>
              <a:t>it </a:t>
            </a:r>
            <a:r>
              <a:rPr lang="sr-Latn-CS" sz="8000" dirty="0">
                <a:solidFill>
                  <a:srgbClr val="002060"/>
                </a:solidFill>
                <a:latin typeface="Book Antiqua" panose="02040602050305030304" pitchFamily="18" charset="0"/>
              </a:rPr>
              <a:t>at </a:t>
            </a:r>
            <a:r>
              <a:rPr lang="en-US" sz="8000" dirty="0">
                <a:solidFill>
                  <a:srgbClr val="002060"/>
                </a:solidFill>
                <a:latin typeface="Book Antiqua" panose="02040602050305030304" pitchFamily="18" charset="0"/>
              </a:rPr>
              <a:t>the Training for public sector</a:t>
            </a:r>
            <a:r>
              <a:rPr lang="sr-Latn-CS" sz="8000" dirty="0">
                <a:solidFill>
                  <a:srgbClr val="002060"/>
                </a:solidFill>
                <a:latin typeface="Book Antiqua" panose="02040602050305030304" pitchFamily="18" charset="0"/>
              </a:rPr>
              <a:t> on </a:t>
            </a:r>
            <a:r>
              <a:rPr lang="sr-Latn-CS" sz="8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F</a:t>
            </a:r>
            <a:r>
              <a:rPr lang="en-US" sz="8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BN 15/9/2017.</a:t>
            </a:r>
            <a:endParaRPr lang="en-GB" sz="80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en-GB" sz="7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Outcome</a:t>
            </a:r>
            <a:r>
              <a:rPr lang="en-GB" sz="7200" dirty="0">
                <a:solidFill>
                  <a:srgbClr val="002060"/>
                </a:solidFill>
                <a:latin typeface="Book Antiqua" panose="02040602050305030304" pitchFamily="18" charset="0"/>
              </a:rPr>
              <a:t>: Survey conducted (</a:t>
            </a:r>
            <a:r>
              <a:rPr lang="en-US" sz="7200" dirty="0">
                <a:solidFill>
                  <a:srgbClr val="002060"/>
                </a:solidFill>
                <a:latin typeface="Book Antiqua" panose="02040602050305030304" pitchFamily="18" charset="0"/>
              </a:rPr>
              <a:t>600 </a:t>
            </a:r>
            <a:r>
              <a:rPr lang="en-GB" sz="7200" dirty="0">
                <a:solidFill>
                  <a:srgbClr val="002060"/>
                </a:solidFill>
                <a:latin typeface="Book Antiqua" panose="02040602050305030304" pitchFamily="18" charset="0"/>
              </a:rPr>
              <a:t>people). </a:t>
            </a:r>
          </a:p>
          <a:p>
            <a:pPr marL="0" indent="0" algn="just">
              <a:buNone/>
            </a:pPr>
            <a:r>
              <a:rPr lang="en-US" sz="7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vi-VN" sz="7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300 </a:t>
            </a:r>
            <a:r>
              <a:rPr lang="en-US" sz="7200" dirty="0">
                <a:solidFill>
                  <a:srgbClr val="002060"/>
                </a:solidFill>
                <a:latin typeface="Book Antiqua" panose="02040602050305030304" pitchFamily="18" charset="0"/>
              </a:rPr>
              <a:t>citizens from public sector </a:t>
            </a:r>
            <a:r>
              <a:rPr lang="en-US" sz="7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(target group).</a:t>
            </a:r>
            <a:endParaRPr lang="vi-VN" sz="7200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en-US" sz="7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vi-VN" sz="7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•</a:t>
            </a:r>
            <a:r>
              <a:rPr lang="en-US" sz="7200" dirty="0">
                <a:solidFill>
                  <a:srgbClr val="002060"/>
                </a:solidFill>
                <a:latin typeface="Book Antiqua" panose="02040602050305030304" pitchFamily="18" charset="0"/>
              </a:rPr>
              <a:t>Ministry of interior of</a:t>
            </a:r>
            <a:r>
              <a:rPr lang="vi-VN" sz="7200" dirty="0">
                <a:solidFill>
                  <a:srgbClr val="002060"/>
                </a:solidFill>
                <a:latin typeface="Book Antiqua" panose="02040602050305030304" pitchFamily="18" charset="0"/>
              </a:rPr>
              <a:t> Republi</a:t>
            </a:r>
            <a:r>
              <a:rPr lang="en-US" sz="7200" dirty="0">
                <a:solidFill>
                  <a:srgbClr val="002060"/>
                </a:solidFill>
                <a:latin typeface="Book Antiqua" panose="02040602050305030304" pitchFamily="18" charset="0"/>
              </a:rPr>
              <a:t>c</a:t>
            </a:r>
            <a:r>
              <a:rPr lang="vi-VN" sz="7200" dirty="0">
                <a:solidFill>
                  <a:srgbClr val="002060"/>
                </a:solidFill>
                <a:latin typeface="Book Antiqua" panose="02040602050305030304" pitchFamily="18" charset="0"/>
              </a:rPr>
              <a:t> Srpsk</a:t>
            </a:r>
            <a:r>
              <a:rPr lang="en-US" sz="7200" dirty="0">
                <a:solidFill>
                  <a:srgbClr val="002060"/>
                </a:solidFill>
                <a:latin typeface="Book Antiqua" panose="02040602050305030304" pitchFamily="18" charset="0"/>
              </a:rPr>
              <a:t>a</a:t>
            </a:r>
            <a:endParaRPr lang="vi-VN" sz="7200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en-US" sz="7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vi-VN" sz="7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•</a:t>
            </a:r>
            <a:r>
              <a:rPr lang="en-US" sz="7200" dirty="0">
                <a:solidFill>
                  <a:srgbClr val="002060"/>
                </a:solidFill>
                <a:latin typeface="Book Antiqua" panose="02040602050305030304" pitchFamily="18" charset="0"/>
              </a:rPr>
              <a:t>Fire services</a:t>
            </a:r>
            <a:endParaRPr lang="vi-VN" sz="7200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en-US" sz="7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vi-VN" sz="7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•</a:t>
            </a:r>
            <a:r>
              <a:rPr lang="en-US" sz="7200" dirty="0">
                <a:solidFill>
                  <a:srgbClr val="002060"/>
                </a:solidFill>
                <a:latin typeface="Book Antiqua" panose="02040602050305030304" pitchFamily="18" charset="0"/>
              </a:rPr>
              <a:t>Civil </a:t>
            </a:r>
            <a:r>
              <a:rPr lang="en-US" sz="7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protection</a:t>
            </a:r>
            <a:endParaRPr lang="vi-VN" sz="7200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en-US" sz="7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Towns</a:t>
            </a:r>
            <a:r>
              <a:rPr lang="vi-VN" sz="7200" dirty="0">
                <a:solidFill>
                  <a:srgbClr val="002060"/>
                </a:solidFill>
                <a:latin typeface="Book Antiqua" panose="02040602050305030304" pitchFamily="18" charset="0"/>
              </a:rPr>
              <a:t>: Doboj, Banja Luka, Prijedor, Bijeljina, </a:t>
            </a:r>
            <a:r>
              <a:rPr lang="vi-VN" sz="7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Trebinje</a:t>
            </a:r>
            <a:endParaRPr lang="en-US" sz="72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en-US" sz="7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Over </a:t>
            </a:r>
            <a:r>
              <a:rPr lang="en-US" sz="7200" dirty="0">
                <a:solidFill>
                  <a:srgbClr val="002060"/>
                </a:solidFill>
                <a:latin typeface="Book Antiqua" panose="02040602050305030304" pitchFamily="18" charset="0"/>
              </a:rPr>
              <a:t>58000 units of data were processed and entered in Excel for further </a:t>
            </a:r>
            <a:r>
              <a:rPr lang="en-US" sz="7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analysis </a:t>
            </a:r>
            <a:r>
              <a:rPr lang="en-US" sz="7200" dirty="0">
                <a:solidFill>
                  <a:srgbClr val="002060"/>
                </a:solidFill>
                <a:latin typeface="Book Antiqua" panose="02040602050305030304" pitchFamily="18" charset="0"/>
              </a:rPr>
              <a:t>and conclusions. </a:t>
            </a:r>
            <a:endParaRPr lang="en-US" sz="72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US" sz="40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8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WP </a:t>
            </a:r>
            <a:r>
              <a:rPr lang="en-GB" sz="8000" dirty="0">
                <a:solidFill>
                  <a:srgbClr val="002060"/>
                </a:solidFill>
                <a:latin typeface="Book Antiqua" panose="02040602050305030304" pitchFamily="18" charset="0"/>
              </a:rPr>
              <a:t>3 (Development of trainings for citizens </a:t>
            </a:r>
            <a:r>
              <a:rPr lang="en-GB" sz="8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and </a:t>
            </a:r>
            <a:r>
              <a:rPr lang="en-GB" sz="8000" dirty="0">
                <a:solidFill>
                  <a:srgbClr val="002060"/>
                </a:solidFill>
                <a:latin typeface="Book Antiqua" panose="02040602050305030304" pitchFamily="18" charset="0"/>
              </a:rPr>
              <a:t>public </a:t>
            </a:r>
            <a:r>
              <a:rPr lang="en-GB" sz="8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sector) – Training for public sector and presentation of the Project was held at FBN on 15/9/2017. </a:t>
            </a:r>
            <a:r>
              <a:rPr lang="en-GB" sz="8000" u="sng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Presentation agenda </a:t>
            </a:r>
            <a:r>
              <a:rPr lang="en-US" sz="5600" dirty="0">
                <a:latin typeface="Book Antiqua" panose="02040602050305030304" pitchFamily="18" charset="0"/>
              </a:rPr>
              <a:t>(Attachment </a:t>
            </a:r>
            <a:r>
              <a:rPr lang="en-US" sz="5600" dirty="0" smtClean="0">
                <a:latin typeface="Book Antiqua" panose="02040602050305030304" pitchFamily="18" charset="0"/>
              </a:rPr>
              <a:t>6</a:t>
            </a:r>
            <a:r>
              <a:rPr lang="en-US" sz="6600" dirty="0" smtClean="0">
                <a:latin typeface="Book Antiqua" panose="02040602050305030304" pitchFamily="18" charset="0"/>
              </a:rPr>
              <a:t>).</a:t>
            </a:r>
            <a:endParaRPr lang="en-US" sz="6400" u="sng" dirty="0">
              <a:solidFill>
                <a:srgbClr val="7030A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US" sz="7200" dirty="0" smtClean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vi-VN" sz="7200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sr-Latn-CS" sz="7200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en-GB" sz="7200" dirty="0" smtClean="0">
                <a:latin typeface="Book Antiqua" panose="02040602050305030304" pitchFamily="18" charset="0"/>
              </a:rPr>
              <a:t> </a:t>
            </a:r>
            <a:endParaRPr lang="bs-Latn-BA" sz="7200" dirty="0" smtClean="0"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GB" noProof="1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1" name="Picture 10" descr="eu_flag_co_funded_pos_[rgb]_right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7056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bs-Latn-B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What 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UNIBL </a:t>
            </a:r>
            <a:r>
              <a:rPr lang="bs-Latn-B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have done so far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:</a:t>
            </a:r>
            <a:endParaRPr lang="bs-Latn-BA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49530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endParaRPr lang="en-GB" sz="44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GB" sz="44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9600" u="sng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Partnership Agreement signed </a:t>
            </a:r>
            <a:r>
              <a:rPr lang="en-US" sz="6400" u="sng" dirty="0" smtClean="0">
                <a:latin typeface="Book Antiqua" panose="02040602050305030304" pitchFamily="18" charset="0"/>
              </a:rPr>
              <a:t>(</a:t>
            </a:r>
            <a:r>
              <a:rPr lang="en-US" sz="5600" u="sng" dirty="0" smtClean="0">
                <a:latin typeface="Book Antiqua" panose="02040602050305030304" pitchFamily="18" charset="0"/>
              </a:rPr>
              <a:t>Attachment 7</a:t>
            </a:r>
            <a:r>
              <a:rPr lang="en-US" sz="6400" u="sng" dirty="0" smtClean="0">
                <a:latin typeface="Book Antiqua" panose="02040602050305030304" pitchFamily="18" charset="0"/>
              </a:rPr>
              <a:t>) </a:t>
            </a:r>
            <a:r>
              <a:rPr lang="en-US" sz="6400" dirty="0" smtClean="0">
                <a:latin typeface="Book Antiqua" panose="02040602050305030304" pitchFamily="18" charset="0"/>
              </a:rPr>
              <a:t>(</a:t>
            </a:r>
            <a:r>
              <a:rPr lang="en-US" sz="9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September 2017 due to change of legal status of VSUP to FBN and request from Rectory for </a:t>
            </a:r>
            <a:r>
              <a:rPr lang="en-US" sz="9600" u="sng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co-financing the project </a:t>
            </a:r>
            <a:r>
              <a:rPr lang="en-US" sz="5600" u="sng" dirty="0" smtClean="0">
                <a:latin typeface="Book Antiqua" panose="02040602050305030304" pitchFamily="18" charset="0"/>
              </a:rPr>
              <a:t>(Attachment 2</a:t>
            </a:r>
            <a:r>
              <a:rPr lang="en-US" sz="9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).</a:t>
            </a:r>
          </a:p>
          <a:p>
            <a:pPr marL="0" indent="0" algn="just">
              <a:buNone/>
            </a:pPr>
            <a:endParaRPr lang="en-GB" sz="64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9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WP </a:t>
            </a:r>
            <a:r>
              <a:rPr lang="en-US" sz="9600" dirty="0">
                <a:solidFill>
                  <a:srgbClr val="002060"/>
                </a:solidFill>
                <a:latin typeface="Book Antiqua" panose="02040602050305030304" pitchFamily="18" charset="0"/>
              </a:rPr>
              <a:t>2 (</a:t>
            </a:r>
            <a:r>
              <a:rPr lang="en-US" sz="9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Defined aims</a:t>
            </a:r>
            <a:r>
              <a:rPr lang="en-US" sz="9600" dirty="0">
                <a:solidFill>
                  <a:srgbClr val="002060"/>
                </a:solidFill>
                <a:latin typeface="Book Antiqua" panose="02040602050305030304" pitchFamily="18" charset="0"/>
              </a:rPr>
              <a:t>, specific competencies and learning outcomes of master </a:t>
            </a:r>
            <a:r>
              <a:rPr lang="en-US" sz="9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curriculum) - </a:t>
            </a:r>
            <a:r>
              <a:rPr lang="en-GB" sz="9600" u="sng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Master curricula was made</a:t>
            </a:r>
            <a:r>
              <a:rPr lang="en-GB" sz="9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 </a:t>
            </a:r>
            <a:r>
              <a:rPr lang="en-US" sz="9600" u="sng" dirty="0" smtClean="0">
                <a:latin typeface="Book Antiqua" panose="02040602050305030304" pitchFamily="18" charset="0"/>
              </a:rPr>
              <a:t>(</a:t>
            </a:r>
            <a:r>
              <a:rPr lang="en-US" sz="5600" u="sng" dirty="0" smtClean="0">
                <a:latin typeface="Book Antiqua" panose="02040602050305030304" pitchFamily="18" charset="0"/>
              </a:rPr>
              <a:t>Attachment 8</a:t>
            </a:r>
            <a:r>
              <a:rPr lang="en-US" sz="9600" u="sng" dirty="0" smtClean="0">
                <a:latin typeface="Book Antiqua" panose="02040602050305030304" pitchFamily="18" charset="0"/>
              </a:rPr>
              <a:t>) </a:t>
            </a:r>
            <a:endParaRPr lang="en-GB" sz="96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GB" sz="64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9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WP </a:t>
            </a:r>
            <a:r>
              <a:rPr lang="en-US" sz="9600" dirty="0">
                <a:solidFill>
                  <a:srgbClr val="002060"/>
                </a:solidFill>
                <a:latin typeface="Book Antiqua" panose="02040602050305030304" pitchFamily="18" charset="0"/>
              </a:rPr>
              <a:t>2 </a:t>
            </a:r>
            <a:r>
              <a:rPr lang="en-US" sz="9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(</a:t>
            </a:r>
            <a:r>
              <a:rPr lang="fr-FR" sz="9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Define</a:t>
            </a:r>
            <a:r>
              <a:rPr lang="bs-Latn-BA" sz="9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</a:t>
            </a:r>
            <a:r>
              <a:rPr lang="fr-FR" sz="9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fr-FR" sz="9600" dirty="0">
                <a:solidFill>
                  <a:srgbClr val="002060"/>
                </a:solidFill>
                <a:latin typeface="Book Antiqua" panose="02040602050305030304" pitchFamily="18" charset="0"/>
              </a:rPr>
              <a:t>courses content </a:t>
            </a:r>
            <a:r>
              <a:rPr lang="fr-FR" sz="9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and syllaby).</a:t>
            </a:r>
            <a:r>
              <a:rPr lang="en-GB" sz="960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GB" sz="9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The </a:t>
            </a:r>
            <a:r>
              <a:rPr lang="en-GB" sz="9600" dirty="0">
                <a:solidFill>
                  <a:srgbClr val="002060"/>
                </a:solidFill>
                <a:latin typeface="Book Antiqua" panose="02040602050305030304" pitchFamily="18" charset="0"/>
              </a:rPr>
              <a:t>curricula, </a:t>
            </a:r>
            <a:r>
              <a:rPr lang="en-GB" sz="9600" u="sng" dirty="0">
                <a:solidFill>
                  <a:srgbClr val="0070C0"/>
                </a:solidFill>
                <a:latin typeface="Book Antiqua" panose="02040602050305030304" pitchFamily="18" charset="0"/>
              </a:rPr>
              <a:t>the book of teachers, the book of subjects, the table of competencies, </a:t>
            </a:r>
            <a:r>
              <a:rPr lang="en-GB" sz="9600" u="sng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aims-competencies-QA, Catalogue of courses</a:t>
            </a:r>
            <a:r>
              <a:rPr lang="en-GB" sz="9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). </a:t>
            </a:r>
            <a:r>
              <a:rPr lang="en-US" sz="5600" u="sng" dirty="0" smtClean="0">
                <a:latin typeface="Book Antiqua" panose="02040602050305030304" pitchFamily="18" charset="0"/>
              </a:rPr>
              <a:t>(Attachment  9, 10, 11, 12, 13)</a:t>
            </a:r>
          </a:p>
          <a:p>
            <a:pPr algn="just">
              <a:buFont typeface="Wingdings" pitchFamily="2" charset="2"/>
              <a:buChar char="Ø"/>
            </a:pPr>
            <a:endParaRPr lang="en-GB" sz="56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9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WP 8 Day-to-day communication and consultations with NatRisk project coordinator – University of Ni</a:t>
            </a:r>
            <a:r>
              <a:rPr lang="sr-Latn-RS" sz="9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š</a:t>
            </a:r>
            <a:r>
              <a:rPr lang="en-GB" sz="9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(UNI).</a:t>
            </a:r>
            <a:endParaRPr lang="en-GB" sz="9600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6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600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GB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GB" noProof="1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1" name="Picture 10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6261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bs-Latn-B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What 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UNIBL </a:t>
            </a:r>
            <a:r>
              <a:rPr lang="bs-Latn-B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have done so far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:</a:t>
            </a:r>
            <a:endParaRPr lang="bs-Latn-BA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4754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sz="44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2400" dirty="0">
                <a:solidFill>
                  <a:srgbClr val="002060"/>
                </a:solidFill>
                <a:latin typeface="Book Antiqua" panose="02040602050305030304" pitchFamily="18" charset="0"/>
              </a:rPr>
              <a:t>WP 8 Regular submission of quarterly reports to the coordinator, UNI (Work Progress Report 1 and </a:t>
            </a:r>
            <a:r>
              <a:rPr lang="en-GB" sz="2400" u="sng" dirty="0">
                <a:solidFill>
                  <a:srgbClr val="0070C0"/>
                </a:solidFill>
                <a:latin typeface="Book Antiqua" panose="02040602050305030304" pitchFamily="18" charset="0"/>
              </a:rPr>
              <a:t>Work Progress Report </a:t>
            </a:r>
            <a:r>
              <a:rPr lang="en-GB" sz="2400" u="sng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2 </a:t>
            </a:r>
            <a:r>
              <a:rPr lang="en-GB" sz="24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). </a:t>
            </a:r>
            <a:r>
              <a:rPr lang="en-US" sz="1400" dirty="0" smtClean="0">
                <a:latin typeface="Book Antiqua" panose="02040602050305030304" pitchFamily="18" charset="0"/>
              </a:rPr>
              <a:t>(Attachment 14). </a:t>
            </a:r>
            <a:endParaRPr lang="en-GB" sz="1400" dirty="0">
              <a:solidFill>
                <a:srgbClr val="0070C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GB" sz="3400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2400" dirty="0">
                <a:solidFill>
                  <a:srgbClr val="002060"/>
                </a:solidFill>
                <a:latin typeface="Book Antiqua" panose="02040602050305030304" pitchFamily="18" charset="0"/>
              </a:rPr>
              <a:t>Participation on regular meetings in Budapest (professor </a:t>
            </a:r>
            <a:r>
              <a:rPr lang="en-US" sz="2400" dirty="0">
                <a:solidFill>
                  <a:srgbClr val="002060"/>
                </a:solidFill>
                <a:latin typeface="Book Antiqua" panose="02040602050305030304" pitchFamily="18" charset="0"/>
              </a:rPr>
              <a:t>C</a:t>
            </a:r>
            <a:r>
              <a:rPr lang="en-GB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erani</a:t>
            </a:r>
            <a:r>
              <a:rPr lang="en-US" sz="2400" dirty="0">
                <a:solidFill>
                  <a:srgbClr val="002060"/>
                </a:solidFill>
                <a:latin typeface="Book Antiqua" panose="02040602050305030304" pitchFamily="18" charset="0"/>
              </a:rPr>
              <a:t>c</a:t>
            </a:r>
            <a:r>
              <a:rPr lang="en-GB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GB" sz="2400" dirty="0">
                <a:solidFill>
                  <a:srgbClr val="002060"/>
                </a:solidFill>
                <a:latin typeface="Book Antiqua" panose="02040602050305030304" pitchFamily="18" charset="0"/>
              </a:rPr>
              <a:t>and professor </a:t>
            </a:r>
            <a:r>
              <a:rPr lang="en-US" sz="2400" dirty="0">
                <a:solidFill>
                  <a:srgbClr val="002060"/>
                </a:solidFill>
                <a:latin typeface="Book Antiqua" panose="02040602050305030304" pitchFamily="18" charset="0"/>
              </a:rPr>
              <a:t>S</a:t>
            </a:r>
            <a:r>
              <a:rPr lang="en-GB" sz="2400" dirty="0">
                <a:solidFill>
                  <a:srgbClr val="002060"/>
                </a:solidFill>
                <a:latin typeface="Book Antiqua" panose="02040602050305030304" pitchFamily="18" charset="0"/>
              </a:rPr>
              <a:t>ikman - </a:t>
            </a:r>
            <a:r>
              <a:rPr lang="en-GB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Attachment 15</a:t>
            </a:r>
            <a:r>
              <a:rPr lang="en-GB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) </a:t>
            </a:r>
            <a:r>
              <a:rPr lang="en-GB" sz="2400" dirty="0">
                <a:solidFill>
                  <a:srgbClr val="002060"/>
                </a:solidFill>
                <a:latin typeface="Book Antiqua" panose="02040602050305030304" pitchFamily="18" charset="0"/>
              </a:rPr>
              <a:t>and training in Greece, Crete </a:t>
            </a:r>
            <a:r>
              <a:rPr lang="en-GB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(Radoslav Ivani</a:t>
            </a: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 </a:t>
            </a:r>
            <a:r>
              <a:rPr lang="en-GB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Attachment  16</a:t>
            </a:r>
            <a:r>
              <a:rPr lang="en-GB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).</a:t>
            </a:r>
            <a:endParaRPr lang="en-GB" sz="2400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3600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600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GB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GB" noProof="1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1" name="Picture 10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27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bs-Latn-B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What </a:t>
            </a:r>
            <a:r>
              <a:rPr lang="en-GB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we plan to do next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:</a:t>
            </a:r>
            <a:endParaRPr lang="bs-Latn-BA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GB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Sent to Steering comity of UNIBL request for joint public procurement with Sarajevo University and appoint representatives for procurement.</a:t>
            </a:r>
          </a:p>
          <a:p>
            <a:pPr marL="0" indent="0" algn="just">
              <a:buNone/>
            </a:pPr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Purchase equipment, software and books in three separated LOTs, install the equipment and software, name the person in charge for every piece of equipment, deadline December 2017 </a:t>
            </a:r>
          </a:p>
          <a:p>
            <a:pPr algn="just">
              <a:buFont typeface="Wingdings" pitchFamily="2" charset="2"/>
              <a:buChar char="Ø"/>
            </a:pPr>
            <a:endParaRPr lang="en-GB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Appoint teachers, staff that </a:t>
            </a:r>
            <a:r>
              <a:rPr lang="en-GB" dirty="0">
                <a:solidFill>
                  <a:srgbClr val="002060"/>
                </a:solidFill>
                <a:latin typeface="Book Antiqua" panose="02040602050305030304" pitchFamily="18" charset="0"/>
              </a:rPr>
              <a:t>will participate in </a:t>
            </a:r>
            <a:r>
              <a:rPr lang="en-GB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the </a:t>
            </a:r>
            <a:r>
              <a:rPr lang="en-GB" dirty="0">
                <a:solidFill>
                  <a:srgbClr val="002060"/>
                </a:solidFill>
                <a:latin typeface="Book Antiqua" panose="02040602050305030304" pitchFamily="18" charset="0"/>
              </a:rPr>
              <a:t>teaching </a:t>
            </a:r>
            <a:r>
              <a:rPr lang="en-GB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and staff trainings aimed at educating </a:t>
            </a:r>
            <a:r>
              <a:rPr lang="en-GB" dirty="0">
                <a:solidFill>
                  <a:srgbClr val="002060"/>
                </a:solidFill>
                <a:latin typeface="Book Antiqua" panose="02040602050305030304" pitchFamily="18" charset="0"/>
              </a:rPr>
              <a:t>WB teachers about innovative teaching </a:t>
            </a:r>
            <a:r>
              <a:rPr lang="en-GB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methods, </a:t>
            </a:r>
            <a:r>
              <a:rPr lang="en-GB" dirty="0">
                <a:solidFill>
                  <a:srgbClr val="002060"/>
                </a:solidFill>
                <a:latin typeface="Book Antiqua" panose="02040602050305030304" pitchFamily="18" charset="0"/>
              </a:rPr>
              <a:t>as well as </a:t>
            </a:r>
            <a:r>
              <a:rPr lang="en-GB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improving their </a:t>
            </a:r>
            <a:r>
              <a:rPr lang="en-GB" dirty="0">
                <a:solidFill>
                  <a:srgbClr val="002060"/>
                </a:solidFill>
                <a:latin typeface="Book Antiqua" panose="02040602050305030304" pitchFamily="18" charset="0"/>
              </a:rPr>
              <a:t>professional, pedagogical and methodological </a:t>
            </a:r>
            <a:r>
              <a:rPr lang="en-GB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knowledge, which will be organized in EU partner institutions (September 2017 – UNIME, Italy, November 2017 – BOKU, Austria).</a:t>
            </a:r>
          </a:p>
          <a:p>
            <a:pPr algn="just">
              <a:buFont typeface="Wingdings" pitchFamily="2" charset="2"/>
              <a:buChar char="Ø"/>
            </a:pPr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6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600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GB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GB" noProof="1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1" name="Picture 10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76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bs-Latn-B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What </a:t>
            </a:r>
            <a:r>
              <a:rPr lang="en-GB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we plan to do next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:</a:t>
            </a:r>
            <a:endParaRPr lang="bs-Latn-BA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GB" sz="1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Increase the project’s visibility and its final outcome – Master curriculum on natural disasters risk management – through the FBN’s </a:t>
            </a:r>
            <a:r>
              <a:rPr lang="en-GB" sz="2400" dirty="0">
                <a:solidFill>
                  <a:srgbClr val="002060"/>
                </a:solidFill>
                <a:latin typeface="Book Antiqua" panose="02040602050305030304" pitchFamily="18" charset="0"/>
              </a:rPr>
              <a:t>and </a:t>
            </a:r>
            <a:r>
              <a:rPr lang="en-GB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UNIBL’s official websites, FB page, advertise master program to local papers, make T-shirts for sport competitions with </a:t>
            </a:r>
            <a:r>
              <a:rPr lang="en-GB" sz="24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NatRisk</a:t>
            </a:r>
            <a:r>
              <a:rPr lang="en-GB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logo.</a:t>
            </a:r>
          </a:p>
          <a:p>
            <a:pPr marL="0" indent="0" algn="just">
              <a:buNone/>
            </a:pPr>
            <a:endParaRPr lang="en-GB" sz="14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Make presentation of Master program and mobility to the students of UNIBL.</a:t>
            </a:r>
          </a:p>
          <a:p>
            <a:pPr marL="0" indent="0" algn="just">
              <a:buNone/>
            </a:pPr>
            <a:endParaRPr lang="en-GB" sz="14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Sign inter-institutional agreement with </a:t>
            </a:r>
            <a:r>
              <a:rPr lang="en-GB" sz="24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Obuda</a:t>
            </a:r>
            <a:r>
              <a:rPr lang="en-GB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University, KPA, UNIME</a:t>
            </a:r>
            <a:r>
              <a:rPr lang="sr-Latn-C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</a:t>
            </a:r>
            <a:endParaRPr lang="en-GB" sz="24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GB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6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600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GB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GB" noProof="1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1" name="Picture 10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1748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49300"/>
          </a:xfrm>
        </p:spPr>
        <p:txBody>
          <a:bodyPr>
            <a:noAutofit/>
          </a:bodyPr>
          <a:lstStyle/>
          <a:p>
            <a:r>
              <a:rPr lang="en-GB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en-GB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en-GB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en-GB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en-GB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en-GB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en-GB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en-GB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en-GB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Thank you</a:t>
            </a:r>
            <a:br>
              <a:rPr lang="en-GB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en-GB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for your attention!</a:t>
            </a:r>
            <a:endParaRPr lang="bs-Latn-BA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733800"/>
            <a:ext cx="8305800" cy="23923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GB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GB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6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600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GB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GB" noProof="1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1" name="Picture 10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6032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868</Words>
  <Application>Microsoft Office PowerPoint</Application>
  <PresentationFormat>On-screen Show (4:3)</PresentationFormat>
  <Paragraphs>138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Development of master curricula for natural disasters risk management in Western Balkan countries</vt:lpstr>
      <vt:lpstr>The UNIBL‘s Project Team</vt:lpstr>
      <vt:lpstr>What UNIBL have done so far:</vt:lpstr>
      <vt:lpstr>What UNIBL have done so far:</vt:lpstr>
      <vt:lpstr>What UNIBL have done so far:</vt:lpstr>
      <vt:lpstr>What UNIBL have done so far:</vt:lpstr>
      <vt:lpstr>What we plan to do next:</vt:lpstr>
      <vt:lpstr>What we plan to do next:</vt:lpstr>
      <vt:lpstr>    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Internationalisation in B&amp;H Higher Education</dc:title>
  <dc:creator>user</dc:creator>
  <cp:lastModifiedBy>Milan</cp:lastModifiedBy>
  <cp:revision>121</cp:revision>
  <dcterms:created xsi:type="dcterms:W3CDTF">2006-08-16T00:00:00Z</dcterms:created>
  <dcterms:modified xsi:type="dcterms:W3CDTF">2017-10-10T20:47:02Z</dcterms:modified>
</cp:coreProperties>
</file>