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2" r:id="rId6"/>
    <p:sldId id="269" r:id="rId7"/>
    <p:sldId id="263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C1004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20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687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10-Oct-17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40;&#1053;&#1050;&#1045;&#1058;&#1040;/ANALIZA%20ANKET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543800" cy="114300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Monitoring 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isit to NatRisk </a:t>
            </a:r>
            <a:endParaRPr lang="en-GB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Project</a:t>
            </a:r>
            <a:endParaRPr lang="en-GB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Radoslav Ivani</a:t>
            </a:r>
            <a:r>
              <a:rPr lang="en-US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s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Banja Luka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NEO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BiH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BA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Monitoring Visit /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Sarajevo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BiH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15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September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971800" y="3505200"/>
            <a:ext cx="2706688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dirty="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dirty="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1" y="3561394"/>
            <a:ext cx="1447800" cy="1315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eu_flag_co_funded_pos_[rgb]_righ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AC10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The UNIBL‘s Project Team</a:t>
            </a:r>
            <a:endParaRPr lang="bs-Latn-BA" b="1" dirty="0">
              <a:solidFill>
                <a:srgbClr val="AC10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Project is realized at the University of Banja Luka –Faculty of Security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S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cience (FBN).</a:t>
            </a:r>
          </a:p>
          <a:p>
            <a:pPr marL="0" indent="0" algn="just">
              <a:buNone/>
            </a:pPr>
            <a:endParaRPr lang="bs-Latn-BA" sz="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s-Latn-BA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The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bs-Latn-BA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project team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counts: Predrag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Ceranic – dean, PhD;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Darko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Paspalj - vice dean, PhD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;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Mile Sikman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– chief of Police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A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cademy, PhD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;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Dusko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Vejnovic, PhD;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Radoslav Ivanis, administrative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staff;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Jelena Rozic administrative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staff (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will be included at SMB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).</a:t>
            </a:r>
          </a:p>
          <a:p>
            <a:pPr marL="0" indent="0" algn="just">
              <a:buNone/>
            </a:pPr>
            <a:endParaRPr lang="en-US" sz="8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s-Latn-BA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project team communicates and coordinates activities at meetings and through e-mails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and through written correspondence.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Example: </a:t>
            </a:r>
            <a:r>
              <a:rPr lang="en-US" sz="24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Team meeting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</a:t>
            </a:r>
            <a:r>
              <a:rPr lang="en-US" sz="1600" dirty="0" smtClean="0"/>
              <a:t>Attachment 1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  <a:r>
              <a:rPr lang="en-US" sz="24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Correspondence to </a:t>
            </a:r>
            <a:r>
              <a:rPr lang="en-US" sz="24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Rectory </a:t>
            </a:r>
            <a:r>
              <a:rPr lang="en-US" sz="1600" dirty="0">
                <a:latin typeface="Book Antiqua" panose="02040602050305030304" pitchFamily="18" charset="0"/>
              </a:rPr>
              <a:t>(Attachment </a:t>
            </a:r>
            <a:r>
              <a:rPr lang="en-US" sz="1600" dirty="0" smtClean="0">
                <a:latin typeface="Book Antiqua" panose="02040602050305030304" pitchFamily="18" charset="0"/>
              </a:rPr>
              <a:t>2</a:t>
            </a:r>
            <a:r>
              <a:rPr lang="en-US" sz="1600" u="sng" dirty="0" smtClean="0">
                <a:latin typeface="Book Antiqua" panose="02040602050305030304" pitchFamily="18" charset="0"/>
              </a:rPr>
              <a:t>)</a:t>
            </a:r>
            <a:r>
              <a:rPr lang="en-US" sz="1600" dirty="0" smtClean="0">
                <a:latin typeface="Book Antiqua" panose="02040602050305030304" pitchFamily="18" charset="0"/>
              </a:rPr>
              <a:t>. </a:t>
            </a:r>
            <a:endParaRPr lang="bs-Latn-BA" sz="1600" dirty="0" smtClean="0">
              <a:latin typeface="Book Antiqua" panose="02040602050305030304" pitchFamily="18" charset="0"/>
            </a:endParaRPr>
          </a:p>
          <a:p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UNIBL </a:t>
            </a:r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have done so far</a:t>
            </a:r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678363"/>
          </a:xfrm>
        </p:spPr>
        <p:txBody>
          <a:bodyPr>
            <a:normAutofit fontScale="40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bs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s-Latn-BA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1 (</a:t>
            </a:r>
            <a:r>
              <a:rPr lang="en-GB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Analysis </a:t>
            </a:r>
            <a:r>
              <a:rPr lang="en-GB" sz="5000" dirty="0">
                <a:solidFill>
                  <a:srgbClr val="002060"/>
                </a:solidFill>
                <a:latin typeface="Book Antiqua" panose="02040602050305030304" pitchFamily="18" charset="0"/>
              </a:rPr>
              <a:t>of natural disasters needed to be managed in Western Balkan </a:t>
            </a:r>
            <a:r>
              <a:rPr lang="en-GB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region</a:t>
            </a:r>
            <a:r>
              <a:rPr lang="sr-Latn-RS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  <a:r>
              <a:rPr lang="bs-Latn-BA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</a:t>
            </a:r>
            <a:r>
              <a:rPr lang="en-US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bs-Latn-BA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–</a:t>
            </a:r>
            <a:r>
              <a:rPr lang="en-US" sz="5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5000" u="sng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The Report on natural disasters in Republic Srpska</a:t>
            </a:r>
            <a:r>
              <a:rPr lang="en-GB" sz="5000" noProof="1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5000" noProof="1">
                <a:latin typeface="Book Antiqua" panose="02040602050305030304" pitchFamily="18" charset="0"/>
              </a:rPr>
              <a:t>(</a:t>
            </a:r>
            <a:r>
              <a:rPr lang="en-GB" sz="3500" noProof="1">
                <a:latin typeface="Book Antiqua" panose="02040602050305030304" pitchFamily="18" charset="0"/>
              </a:rPr>
              <a:t>Attachment </a:t>
            </a:r>
            <a:r>
              <a:rPr lang="en-GB" sz="3500" noProof="1" smtClean="0">
                <a:latin typeface="Book Antiqua" panose="02040602050305030304" pitchFamily="18" charset="0"/>
              </a:rPr>
              <a:t>3</a:t>
            </a:r>
            <a:r>
              <a:rPr lang="en-GB" sz="5000" noProof="1" smtClean="0">
                <a:latin typeface="Book Antiqua" panose="02040602050305030304" pitchFamily="18" charset="0"/>
              </a:rPr>
              <a:t>). </a:t>
            </a:r>
            <a:r>
              <a:rPr lang="en-GB" sz="50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Outcome</a:t>
            </a:r>
            <a:r>
              <a:rPr lang="en-GB" sz="5000" noProof="1">
                <a:solidFill>
                  <a:srgbClr val="002060"/>
                </a:solidFill>
                <a:latin typeface="Book Antiqua" panose="02040602050305030304" pitchFamily="18" charset="0"/>
              </a:rPr>
              <a:t>: </a:t>
            </a:r>
            <a:r>
              <a:rPr lang="bs-Latn-BA" sz="5000" dirty="0">
                <a:solidFill>
                  <a:srgbClr val="002060"/>
                </a:solidFill>
                <a:latin typeface="Book Antiqua" panose="02040602050305030304" pitchFamily="18" charset="0"/>
              </a:rPr>
              <a:t>A </a:t>
            </a:r>
            <a:r>
              <a:rPr lang="bs-Latn-BA" sz="50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1.1 </a:t>
            </a:r>
            <a:r>
              <a:rPr lang="en-GB" sz="5000" u="sng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Report </a:t>
            </a:r>
            <a:r>
              <a:rPr lang="en-GB" sz="5000" u="sng" noProof="1">
                <a:solidFill>
                  <a:srgbClr val="0070C0"/>
                </a:solidFill>
                <a:latin typeface="Book Antiqua" panose="02040602050305030304" pitchFamily="18" charset="0"/>
              </a:rPr>
              <a:t>on natural disasters in </a:t>
            </a:r>
            <a:r>
              <a:rPr lang="en-GB" sz="5000" u="sng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WB</a:t>
            </a:r>
            <a:r>
              <a:rPr lang="en-GB" sz="5000" u="sng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3500" noProof="1">
                <a:latin typeface="Book Antiqua" panose="02040602050305030304" pitchFamily="18" charset="0"/>
              </a:rPr>
              <a:t>(Attachment </a:t>
            </a:r>
            <a:r>
              <a:rPr lang="en-GB" sz="3500" noProof="1" smtClean="0">
                <a:latin typeface="Book Antiqua" panose="02040602050305030304" pitchFamily="18" charset="0"/>
              </a:rPr>
              <a:t> 4</a:t>
            </a:r>
            <a:r>
              <a:rPr lang="en-GB" sz="5000" noProof="1" smtClean="0">
                <a:latin typeface="Book Antiqua" panose="02040602050305030304" pitchFamily="18" charset="0"/>
              </a:rPr>
              <a:t>)</a:t>
            </a:r>
            <a:r>
              <a:rPr lang="en-GB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</a:p>
          <a:p>
            <a:pPr marL="0" indent="0" algn="just">
              <a:buNone/>
            </a:pPr>
            <a:endParaRPr lang="en-GB" sz="30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sz="23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5000" noProof="1">
                <a:solidFill>
                  <a:srgbClr val="002060"/>
                </a:solidFill>
                <a:latin typeface="Book Antiqua" panose="02040602050305030304" pitchFamily="18" charset="0"/>
              </a:rPr>
              <a:t>WP 6 (Dissemination) </a:t>
            </a:r>
            <a:r>
              <a:rPr lang="en-GB" sz="50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- for </a:t>
            </a:r>
            <a:r>
              <a:rPr lang="en-GB" sz="5000" noProof="1">
                <a:solidFill>
                  <a:srgbClr val="002060"/>
                </a:solidFill>
                <a:latin typeface="Book Antiqua" panose="02040602050305030304" pitchFamily="18" charset="0"/>
              </a:rPr>
              <a:t>better visibility of the project, a banner was placed on the </a:t>
            </a:r>
            <a:r>
              <a:rPr lang="sr-Latn-CS" sz="50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FBN</a:t>
            </a:r>
            <a:r>
              <a:rPr lang="en-GB" sz="50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’s official </a:t>
            </a:r>
            <a:r>
              <a:rPr lang="en-GB" sz="5000" noProof="1">
                <a:solidFill>
                  <a:srgbClr val="002060"/>
                </a:solidFill>
                <a:latin typeface="Book Antiqua" panose="02040602050305030304" pitchFamily="18" charset="0"/>
              </a:rPr>
              <a:t>website, linking to the official </a:t>
            </a:r>
            <a:r>
              <a:rPr lang="en-GB" sz="50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NatRisk website. Link: </a:t>
            </a:r>
            <a:r>
              <a:rPr lang="en-GB" sz="5000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http</a:t>
            </a:r>
            <a:r>
              <a:rPr lang="en-GB" sz="5000" noProof="1">
                <a:solidFill>
                  <a:srgbClr val="0070C0"/>
                </a:solidFill>
                <a:latin typeface="Book Antiqua" panose="02040602050305030304" pitchFamily="18" charset="0"/>
              </a:rPr>
              <a:t>://fbn.unibl.org/natrisk-medjunarodni-projekat%E2%80%8B/</a:t>
            </a:r>
            <a:endParaRPr lang="en-GB" sz="5000" noProof="1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sr-Latn-CS" sz="45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WP 6 </a:t>
            </a:r>
            <a:r>
              <a:rPr lang="en-GB" sz="4400" noProof="1">
                <a:solidFill>
                  <a:srgbClr val="002060"/>
                </a:solidFill>
                <a:latin typeface="Book Antiqua" panose="02040602050305030304" pitchFamily="18" charset="0"/>
              </a:rPr>
              <a:t>(Dissemination)</a:t>
            </a:r>
            <a:r>
              <a:rPr lang="en-GB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sr-Latn-C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Information on conference (15.09.2017)</a:t>
            </a:r>
            <a:r>
              <a:rPr lang="en-U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 is </a:t>
            </a:r>
            <a:r>
              <a:rPr lang="sr-Latn-C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placed on </a:t>
            </a:r>
            <a:r>
              <a:rPr lang="sr-Latn-CS" sz="4400" noProof="1">
                <a:solidFill>
                  <a:srgbClr val="002060"/>
                </a:solidFill>
                <a:latin typeface="Book Antiqua" panose="02040602050305030304" pitchFamily="18" charset="0"/>
              </a:rPr>
              <a:t>FBN</a:t>
            </a:r>
            <a:r>
              <a:rPr lang="en-GB" sz="4400" noProof="1">
                <a:solidFill>
                  <a:srgbClr val="002060"/>
                </a:solidFill>
                <a:latin typeface="Book Antiqua" panose="02040602050305030304" pitchFamily="18" charset="0"/>
              </a:rPr>
              <a:t>’s official </a:t>
            </a:r>
            <a:r>
              <a:rPr lang="en-GB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website</a:t>
            </a:r>
            <a:r>
              <a:rPr lang="sr-Latn-C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(Link 1) and the website of Police Academy (Link 2). </a:t>
            </a:r>
          </a:p>
          <a:p>
            <a:pPr marL="0" indent="0" algn="just">
              <a:buNone/>
            </a:pPr>
            <a:r>
              <a:rPr lang="en-U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Link 1: </a:t>
            </a:r>
            <a:r>
              <a:rPr lang="en-US" sz="4400" noProof="1">
                <a:solidFill>
                  <a:srgbClr val="0070C0"/>
                </a:solidFill>
                <a:latin typeface="Book Antiqua" panose="02040602050305030304" pitchFamily="18" charset="0"/>
              </a:rPr>
              <a:t>http://fbn.unibl.org/2017/09/17/predstavljen-projekat-upravljanje-rizikom-od-prirodnih-katastrofa</a:t>
            </a:r>
            <a:r>
              <a:rPr lang="en-US" sz="4400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/</a:t>
            </a:r>
          </a:p>
          <a:p>
            <a:pPr marL="0" indent="0" algn="just">
              <a:buNone/>
            </a:pPr>
            <a:r>
              <a:rPr lang="en-US" sz="4400" noProof="1" smtClean="0">
                <a:solidFill>
                  <a:srgbClr val="002060"/>
                </a:solidFill>
                <a:latin typeface="Book Antiqua" panose="02040602050305030304" pitchFamily="18" charset="0"/>
              </a:rPr>
              <a:t>Link </a:t>
            </a:r>
            <a:r>
              <a:rPr lang="en-US" sz="4400" noProof="1">
                <a:solidFill>
                  <a:srgbClr val="002060"/>
                </a:solidFill>
                <a:latin typeface="Book Antiqua" panose="02040602050305030304" pitchFamily="18" charset="0"/>
              </a:rPr>
              <a:t>2: </a:t>
            </a:r>
            <a:r>
              <a:rPr lang="en-US" sz="4400" noProof="1">
                <a:solidFill>
                  <a:srgbClr val="0070C0"/>
                </a:solidFill>
                <a:latin typeface="Book Antiqua" panose="02040602050305030304" pitchFamily="18" charset="0"/>
              </a:rPr>
              <a:t>http://</a:t>
            </a:r>
            <a:r>
              <a:rPr lang="en-US" sz="4400" noProof="1" smtClean="0">
                <a:solidFill>
                  <a:srgbClr val="0070C0"/>
                </a:solidFill>
                <a:latin typeface="Book Antiqua" panose="02040602050305030304" pitchFamily="18" charset="0"/>
              </a:rPr>
              <a:t>education.muprs.org/u-upravi-odrzan-okrugli-sto-   upravljanje-rizikom-od-prirodnih-katastrofa/</a:t>
            </a:r>
          </a:p>
          <a:p>
            <a:pPr marL="0" indent="0" algn="just">
              <a:buNone/>
            </a:pPr>
            <a:endParaRPr lang="sr-Latn-CS" sz="44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sr-Latn-CS" sz="36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3600" noProof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82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UNIBL </a:t>
            </a:r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have done so far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66338" cy="510540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3 (Development of trainings for citizens and public sector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). </a:t>
            </a:r>
            <a:r>
              <a:rPr lang="en-GB" sz="8000" noProof="1">
                <a:solidFill>
                  <a:srgbClr val="002060"/>
                </a:solidFill>
                <a:latin typeface="Book Antiqua" panose="02040602050305030304" pitchFamily="18" charset="0"/>
              </a:rPr>
              <a:t>Outcome 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3.1 (Survey of citizens’ and public sector awareness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– </a:t>
            </a:r>
            <a:r>
              <a:rPr lang="en-US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Team</a:t>
            </a:r>
            <a:r>
              <a:rPr lang="en-US" sz="8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distributed the questionnaire</a:t>
            </a:r>
            <a:r>
              <a:rPr lang="sr-Latn-RS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collected the filled out</a:t>
            </a:r>
            <a:r>
              <a:rPr lang="sr-Latn-RS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questionnaires and delivered them to UNI. </a:t>
            </a:r>
            <a:endParaRPr lang="en-GB" sz="8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WP 3 (Development of trainings for citizens and public sector). </a:t>
            </a:r>
            <a:r>
              <a:rPr lang="en-US" sz="80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Team </a:t>
            </a:r>
            <a:r>
              <a:rPr lang="sr-Latn-CS" sz="80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made a statistical analysis of collected data</a:t>
            </a:r>
            <a:r>
              <a:rPr lang="sr-Latn-CS" sz="8000" dirty="0">
                <a:solidFill>
                  <a:srgbClr val="7030A0"/>
                </a:solidFill>
                <a:latin typeface="Book Antiqua" panose="02040602050305030304" pitchFamily="18" charset="0"/>
                <a:hlinkClick r:id="rId2" action="ppaction://hlinkfile"/>
              </a:rPr>
              <a:t> </a:t>
            </a:r>
            <a:r>
              <a:rPr lang="en-US" sz="5600" dirty="0" smtClean="0">
                <a:latin typeface="Book Antiqua" panose="02040602050305030304" pitchFamily="18" charset="0"/>
              </a:rPr>
              <a:t>(Attachment 5)  </a:t>
            </a:r>
            <a:r>
              <a:rPr lang="sr-Latn-CS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and  presented </a:t>
            </a:r>
            <a:r>
              <a:rPr lang="en-US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it </a:t>
            </a:r>
            <a:r>
              <a:rPr lang="sr-Latn-CS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at </a:t>
            </a:r>
            <a:r>
              <a:rPr lang="en-US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the Training for public sector</a:t>
            </a:r>
            <a:r>
              <a:rPr lang="sr-Latn-CS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 on </a:t>
            </a:r>
            <a:r>
              <a:rPr lang="sr-Latn-CS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</a:t>
            </a:r>
            <a:r>
              <a:rPr lang="en-US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BN 15/9/2017.</a:t>
            </a:r>
            <a:endParaRPr lang="en-GB" sz="8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GB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Outcome</a:t>
            </a:r>
            <a:r>
              <a:rPr lang="en-GB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: Survey conducted (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600 </a:t>
            </a:r>
            <a:r>
              <a:rPr lang="en-GB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people). </a:t>
            </a: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vi-VN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300 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citizens from public sector </a:t>
            </a: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(target group).</a:t>
            </a:r>
            <a:endParaRPr lang="vi-VN" sz="7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vi-VN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•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Ministry of interior of</a:t>
            </a:r>
            <a:r>
              <a:rPr lang="vi-VN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 Republi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c</a:t>
            </a:r>
            <a:r>
              <a:rPr lang="vi-VN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 Srpsk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a</a:t>
            </a:r>
            <a:endParaRPr lang="vi-VN" sz="7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vi-VN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•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Fire services</a:t>
            </a:r>
            <a:endParaRPr lang="vi-VN" sz="7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vi-VN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•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Civil </a:t>
            </a: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protection</a:t>
            </a:r>
            <a:endParaRPr lang="vi-VN" sz="72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Towns</a:t>
            </a:r>
            <a:r>
              <a:rPr lang="vi-VN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: Doboj, Banja Luka, Prijedor, Bijeljina, </a:t>
            </a:r>
            <a:r>
              <a:rPr lang="vi-VN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Trebinje</a:t>
            </a:r>
            <a:endParaRPr lang="en-US" sz="7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Over 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58000 units of data were processed and entered in Excel for further </a:t>
            </a:r>
            <a:r>
              <a:rPr lang="en-US" sz="7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analysis </a:t>
            </a:r>
            <a:r>
              <a:rPr lang="en-US" sz="7200" dirty="0">
                <a:solidFill>
                  <a:srgbClr val="002060"/>
                </a:solidFill>
                <a:latin typeface="Book Antiqua" panose="02040602050305030304" pitchFamily="18" charset="0"/>
              </a:rPr>
              <a:t>and conclusions. </a:t>
            </a:r>
            <a:endParaRPr lang="en-US" sz="7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4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3 (Development of trainings for citizens 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and </a:t>
            </a:r>
            <a:r>
              <a:rPr lang="en-GB" sz="8000" dirty="0">
                <a:solidFill>
                  <a:srgbClr val="002060"/>
                </a:solidFill>
                <a:latin typeface="Book Antiqua" panose="02040602050305030304" pitchFamily="18" charset="0"/>
              </a:rPr>
              <a:t>public </a:t>
            </a:r>
            <a:r>
              <a:rPr lang="en-GB" sz="8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sector) – Training for public sector and presentation of the Project was held at FBN on 15/9/2017. </a:t>
            </a:r>
            <a:r>
              <a:rPr lang="en-GB" sz="80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Presentation agenda </a:t>
            </a:r>
            <a:r>
              <a:rPr lang="en-US" sz="5600" dirty="0">
                <a:latin typeface="Book Antiqua" panose="02040602050305030304" pitchFamily="18" charset="0"/>
              </a:rPr>
              <a:t>(Attachment </a:t>
            </a:r>
            <a:r>
              <a:rPr lang="en-US" sz="5600" dirty="0" smtClean="0">
                <a:latin typeface="Book Antiqua" panose="02040602050305030304" pitchFamily="18" charset="0"/>
              </a:rPr>
              <a:t>6</a:t>
            </a:r>
            <a:r>
              <a:rPr lang="en-US" sz="6600" dirty="0" smtClean="0">
                <a:latin typeface="Book Antiqua" panose="02040602050305030304" pitchFamily="18" charset="0"/>
              </a:rPr>
              <a:t>).</a:t>
            </a:r>
            <a:endParaRPr lang="en-US" sz="6400" u="sng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7200" dirty="0" smtClean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vi-VN" sz="7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CS" sz="7200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GB" sz="7200" dirty="0" smtClean="0">
                <a:latin typeface="Book Antiqua" panose="02040602050305030304" pitchFamily="18" charset="0"/>
              </a:rPr>
              <a:t> </a:t>
            </a:r>
            <a:endParaRPr lang="bs-Latn-BA" sz="7200" dirty="0" smtClean="0"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05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UNIBL </a:t>
            </a:r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have done so far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953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en-GB" sz="4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4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96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Partnership Agreement signed </a:t>
            </a:r>
            <a:r>
              <a:rPr lang="en-US" sz="6400" u="sng" dirty="0" smtClean="0">
                <a:latin typeface="Book Antiqua" panose="02040602050305030304" pitchFamily="18" charset="0"/>
              </a:rPr>
              <a:t>(</a:t>
            </a:r>
            <a:r>
              <a:rPr lang="en-US" sz="5600" u="sng" dirty="0" smtClean="0">
                <a:latin typeface="Book Antiqua" panose="02040602050305030304" pitchFamily="18" charset="0"/>
              </a:rPr>
              <a:t>Attachment 7</a:t>
            </a:r>
            <a:r>
              <a:rPr lang="en-US" sz="6400" u="sng" dirty="0" smtClean="0">
                <a:latin typeface="Book Antiqua" panose="02040602050305030304" pitchFamily="18" charset="0"/>
              </a:rPr>
              <a:t>) </a:t>
            </a:r>
            <a:r>
              <a:rPr lang="en-US" sz="6400" dirty="0" smtClean="0">
                <a:latin typeface="Book Antiqua" panose="02040602050305030304" pitchFamily="18" charset="0"/>
              </a:rPr>
              <a:t>(</a:t>
            </a: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September 2017 due to change of legal status of VSUP to FBN and request from Rectory for </a:t>
            </a:r>
            <a:r>
              <a:rPr lang="en-US" sz="96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co-financing the project </a:t>
            </a:r>
            <a:r>
              <a:rPr lang="en-US" sz="5600" u="sng" dirty="0" smtClean="0">
                <a:latin typeface="Book Antiqua" panose="02040602050305030304" pitchFamily="18" charset="0"/>
              </a:rPr>
              <a:t>(Attachment 2</a:t>
            </a: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).</a:t>
            </a:r>
          </a:p>
          <a:p>
            <a:pPr marL="0" indent="0" algn="just">
              <a:buNone/>
            </a:pPr>
            <a:endParaRPr lang="en-GB" sz="6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</a:t>
            </a:r>
            <a:r>
              <a:rPr lang="en-US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2 (</a:t>
            </a: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Defined aims</a:t>
            </a:r>
            <a:r>
              <a:rPr lang="en-US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, specific competencies and learning outcomes of master </a:t>
            </a: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curriculum) - </a:t>
            </a:r>
            <a:r>
              <a:rPr lang="en-GB" sz="96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Master curricula was made</a:t>
            </a:r>
            <a:r>
              <a:rPr lang="en-GB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  <a:r>
              <a:rPr lang="en-US" sz="9600" u="sng" dirty="0" smtClean="0">
                <a:latin typeface="Book Antiqua" panose="02040602050305030304" pitchFamily="18" charset="0"/>
              </a:rPr>
              <a:t>(</a:t>
            </a:r>
            <a:r>
              <a:rPr lang="en-US" sz="5600" u="sng" dirty="0" smtClean="0">
                <a:latin typeface="Book Antiqua" panose="02040602050305030304" pitchFamily="18" charset="0"/>
              </a:rPr>
              <a:t>Attachment 8</a:t>
            </a:r>
            <a:r>
              <a:rPr lang="en-US" sz="9600" u="sng" dirty="0" smtClean="0">
                <a:latin typeface="Book Antiqua" panose="02040602050305030304" pitchFamily="18" charset="0"/>
              </a:rPr>
              <a:t>) </a:t>
            </a:r>
            <a:endParaRPr lang="en-GB" sz="9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sz="6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</a:t>
            </a:r>
            <a:r>
              <a:rPr lang="en-US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2 </a:t>
            </a:r>
            <a:r>
              <a:rPr lang="en-U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fr-FR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Define</a:t>
            </a:r>
            <a:r>
              <a:rPr lang="bs-Latn-BA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</a:t>
            </a:r>
            <a:r>
              <a:rPr lang="fr-FR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fr-FR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courses content </a:t>
            </a:r>
            <a:r>
              <a:rPr lang="fr-FR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and syllaby).</a:t>
            </a:r>
            <a:r>
              <a:rPr lang="en-GB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en-GB" sz="9600" dirty="0">
                <a:solidFill>
                  <a:srgbClr val="002060"/>
                </a:solidFill>
                <a:latin typeface="Book Antiqua" panose="02040602050305030304" pitchFamily="18" charset="0"/>
              </a:rPr>
              <a:t>curricula, </a:t>
            </a:r>
            <a:r>
              <a:rPr lang="en-GB" sz="96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the book of teachers, the book of subjects, the table of competencies, </a:t>
            </a:r>
            <a:r>
              <a:rPr lang="en-GB" sz="96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aims-competencies-QA, Catalogue of courses</a:t>
            </a:r>
            <a:r>
              <a:rPr lang="en-GB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). </a:t>
            </a:r>
            <a:r>
              <a:rPr lang="en-US" sz="5600" u="sng" dirty="0" smtClean="0">
                <a:latin typeface="Book Antiqua" panose="02040602050305030304" pitchFamily="18" charset="0"/>
              </a:rPr>
              <a:t>(Attachment  9, 10, 11, 12, 13)</a:t>
            </a:r>
          </a:p>
          <a:p>
            <a:pPr algn="just">
              <a:buFont typeface="Wingdings" pitchFamily="2" charset="2"/>
              <a:buChar char="Ø"/>
            </a:pPr>
            <a:endParaRPr lang="en-GB" sz="5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WP 8 Day-to-day communication and consultations with NatRisk project coordinator – University of Ni</a:t>
            </a:r>
            <a:r>
              <a:rPr lang="sr-Latn-RS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š</a:t>
            </a:r>
            <a:r>
              <a:rPr lang="en-GB" sz="9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(UNI).</a:t>
            </a:r>
            <a:endParaRPr lang="en-GB" sz="9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26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UNIBL </a:t>
            </a:r>
            <a:r>
              <a:rPr lang="bs-Latn-B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have done so far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4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WP 8 Regular submission of quarterly reports to the coordinator, UNI (Work Progress Report 1 and </a:t>
            </a:r>
            <a:r>
              <a:rPr lang="en-GB" sz="24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Work Progress Report </a:t>
            </a:r>
            <a:r>
              <a:rPr lang="en-GB" sz="2400" u="sng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2 </a:t>
            </a:r>
            <a:r>
              <a:rPr lang="en-GB" sz="24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). </a:t>
            </a:r>
            <a:r>
              <a:rPr lang="en-US" sz="1400" dirty="0" smtClean="0">
                <a:latin typeface="Book Antiqua" panose="02040602050305030304" pitchFamily="18" charset="0"/>
              </a:rPr>
              <a:t>(Attachment 14). </a:t>
            </a:r>
            <a:endParaRPr lang="en-GB" sz="14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sz="34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Participation on regular meetings in Budapest (professor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C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erani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c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and professor </a:t>
            </a:r>
            <a:r>
              <a:rPr lang="en-US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S</a:t>
            </a: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ikman - </a:t>
            </a:r>
            <a:r>
              <a:rPr lang="en-GB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Attachment 15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 </a:t>
            </a: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and training in Greece, Crete 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(Radoslav Ivani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 </a:t>
            </a:r>
            <a:r>
              <a:rPr lang="en-GB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Attachment  16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).</a:t>
            </a:r>
            <a:endParaRPr lang="en-GB" sz="24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36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27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GB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we plan to do next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Sent to Steering comity of UNIBL request for joint public procurement with Sarajevo University and appoint representatives for procurement.</a:t>
            </a: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Purchase equipment, software and books in three separated LOTs, install the equipment and software, name the person in charge for every piece of equipment, deadline December 2017 </a:t>
            </a:r>
          </a:p>
          <a:p>
            <a:pPr algn="just">
              <a:buFont typeface="Wingdings" pitchFamily="2" charset="2"/>
              <a:buChar char="Ø"/>
            </a:pPr>
            <a:endParaRPr lang="en-GB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Appoint teachers, staff that </a:t>
            </a:r>
            <a:r>
              <a:rPr lang="en-GB" dirty="0">
                <a:solidFill>
                  <a:srgbClr val="002060"/>
                </a:solidFill>
                <a:latin typeface="Book Antiqua" panose="02040602050305030304" pitchFamily="18" charset="0"/>
              </a:rPr>
              <a:t>will participate in </a:t>
            </a: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en-GB" dirty="0">
                <a:solidFill>
                  <a:srgbClr val="002060"/>
                </a:solidFill>
                <a:latin typeface="Book Antiqua" panose="02040602050305030304" pitchFamily="18" charset="0"/>
              </a:rPr>
              <a:t>teaching </a:t>
            </a: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and staff trainings aimed at educating </a:t>
            </a:r>
            <a:r>
              <a:rPr lang="en-GB" dirty="0">
                <a:solidFill>
                  <a:srgbClr val="002060"/>
                </a:solidFill>
                <a:latin typeface="Book Antiqua" panose="02040602050305030304" pitchFamily="18" charset="0"/>
              </a:rPr>
              <a:t>WB teachers about innovative teaching </a:t>
            </a: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methods, </a:t>
            </a:r>
            <a:r>
              <a:rPr lang="en-GB" dirty="0">
                <a:solidFill>
                  <a:srgbClr val="002060"/>
                </a:solidFill>
                <a:latin typeface="Book Antiqua" panose="02040602050305030304" pitchFamily="18" charset="0"/>
              </a:rPr>
              <a:t>as well as </a:t>
            </a: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improving their </a:t>
            </a:r>
            <a:r>
              <a:rPr lang="en-GB" dirty="0">
                <a:solidFill>
                  <a:srgbClr val="002060"/>
                </a:solidFill>
                <a:latin typeface="Book Antiqua" panose="02040602050305030304" pitchFamily="18" charset="0"/>
              </a:rPr>
              <a:t>professional, pedagogical and methodological </a:t>
            </a:r>
            <a:r>
              <a:rPr lang="en-GB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knowledge, which will be organized in EU partner institutions (September 2017 – UNIME, Italy, November 2017 – BOKU, Austria).</a:t>
            </a: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7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bs-Latn-B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What </a:t>
            </a:r>
            <a:r>
              <a:rPr lang="en-GB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we plan to do next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bs-Latn-B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Increase the project’s visibility and its final outcome – Master curriculum on natural disasters risk management – through the FBN’s </a:t>
            </a:r>
            <a:r>
              <a:rPr lang="en-GB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and 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UNIBL’s official websites, FB page, advertise master program to local papers, make T-shirts for sport competitions with </a:t>
            </a:r>
            <a:r>
              <a:rPr lang="en-GB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NatRisk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logo.</a:t>
            </a:r>
          </a:p>
          <a:p>
            <a:pPr marL="0" indent="0" algn="just">
              <a:buNone/>
            </a:pPr>
            <a:endParaRPr lang="en-GB" sz="1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Make presentation of Master program and mobility to the students of UNIBL.</a:t>
            </a:r>
          </a:p>
          <a:p>
            <a:pPr marL="0" indent="0" algn="just">
              <a:buNone/>
            </a:pPr>
            <a:endParaRPr lang="en-GB" sz="1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Sign inter-institutional agreement with </a:t>
            </a:r>
            <a:r>
              <a:rPr lang="en-GB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Obuda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University, KPA, UNIME</a:t>
            </a:r>
            <a:r>
              <a:rPr lang="sr-Latn-C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en-GB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74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49300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en-GB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en-GB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Thank you</a:t>
            </a:r>
            <a:b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for your attention!</a:t>
            </a:r>
            <a:endParaRPr lang="bs-Latn-BA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733800"/>
            <a:ext cx="8305800" cy="2392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sz="2600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GB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noProof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10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03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868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Development of master curricula for natural disasters risk management in Western Balkan countries</vt:lpstr>
      <vt:lpstr>The UNIBL‘s Project Team</vt:lpstr>
      <vt:lpstr>What UNIBL have done so far:</vt:lpstr>
      <vt:lpstr>What UNIBL have done so far:</vt:lpstr>
      <vt:lpstr>What UNIBL have done so far:</vt:lpstr>
      <vt:lpstr>What UNIBL have done so far:</vt:lpstr>
      <vt:lpstr>What we plan to do next:</vt:lpstr>
      <vt:lpstr>What we plan to do next:</vt:lpstr>
      <vt:lpstr>    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121</cp:revision>
  <dcterms:created xsi:type="dcterms:W3CDTF">2006-08-16T00:00:00Z</dcterms:created>
  <dcterms:modified xsi:type="dcterms:W3CDTF">2017-10-10T20:47:02Z</dcterms:modified>
</cp:coreProperties>
</file>